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257" r:id="rId4"/>
    <p:sldId id="268" r:id="rId5"/>
    <p:sldId id="258" r:id="rId6"/>
    <p:sldId id="262" r:id="rId7"/>
    <p:sldId id="275" r:id="rId8"/>
    <p:sldId id="274" r:id="rId9"/>
    <p:sldId id="276" r:id="rId10"/>
    <p:sldId id="265" r:id="rId11"/>
    <p:sldId id="266" r:id="rId12"/>
    <p:sldId id="270" r:id="rId13"/>
    <p:sldId id="273" r:id="rId14"/>
    <p:sldId id="286" r:id="rId15"/>
    <p:sldId id="287" r:id="rId16"/>
    <p:sldId id="288" r:id="rId17"/>
    <p:sldId id="289" r:id="rId18"/>
    <p:sldId id="271" r:id="rId19"/>
    <p:sldId id="272" r:id="rId20"/>
    <p:sldId id="267" r:id="rId21"/>
    <p:sldId id="269" r:id="rId22"/>
    <p:sldId id="277" r:id="rId23"/>
    <p:sldId id="279" r:id="rId24"/>
    <p:sldId id="280" r:id="rId25"/>
    <p:sldId id="281" r:id="rId26"/>
    <p:sldId id="284" r:id="rId27"/>
    <p:sldId id="282" r:id="rId28"/>
    <p:sldId id="283" r:id="rId29"/>
    <p:sldId id="285" r:id="rId30"/>
    <p:sldId id="290" r:id="rId31"/>
    <p:sldId id="293" r:id="rId32"/>
    <p:sldId id="291" r:id="rId33"/>
    <p:sldId id="294" r:id="rId34"/>
    <p:sldId id="292" r:id="rId35"/>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onsolas" panose="020B0609020204030204" pitchFamily="49"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Light" panose="02000000000000000000" pitchFamily="2" charset="0"/>
      <p:regular r:id="rId50"/>
      <p:italic r:id="rId51"/>
    </p:embeddedFont>
    <p:embeddedFont>
      <p:font typeface="Roboto Mono" pitchFamily="2" charset="0"/>
      <p:regular r:id="rId52"/>
      <p:bold r:id="rId53"/>
      <p:italic r:id="rId54"/>
      <p:boldItalic r:id="rId55"/>
    </p:embeddedFont>
    <p:embeddedFont>
      <p:font typeface="Roboto Thin" panose="02000000000000000000" pitchFamily="2" charset="0"/>
      <p:regular r:id="rId56"/>
      <p: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00"/>
    <a:srgbClr val="00CCFF"/>
    <a:srgbClr val="00FDFF"/>
    <a:srgbClr val="0432FF"/>
    <a:srgbClr val="FEB1BF"/>
    <a:srgbClr val="FF9300"/>
    <a:srgbClr val="00FA00"/>
    <a:srgbClr val="FFFFFF"/>
    <a:srgbClr val="8E60B1"/>
    <a:srgbClr val="7B3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8"/>
    <p:restoredTop sz="96327"/>
  </p:normalViewPr>
  <p:slideViewPr>
    <p:cSldViewPr snapToGrid="0" snapToObjects="1">
      <p:cViewPr varScale="1">
        <p:scale>
          <a:sx n="152" d="100"/>
          <a:sy n="152" d="100"/>
        </p:scale>
        <p:origin x="4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54B-8F6A-D54D-8CD5-15251C3324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4A0B5C-40B6-9846-AA00-29FE19D24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8321520-F764-B94B-870F-A300674F5874}"/>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5" name="Footer Placeholder 4">
            <a:extLst>
              <a:ext uri="{FF2B5EF4-FFF2-40B4-BE49-F238E27FC236}">
                <a16:creationId xmlns:a16="http://schemas.microsoft.com/office/drawing/2014/main" id="{E705E868-44A0-6F4B-B685-6CE749893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225F2-FE38-1943-9891-029230D4513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73034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6DA4-1B8B-EA4C-9C33-5E9DA781199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5FFD52E-884C-D841-8E64-3D7B14FDE9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AE0A6-8020-8A47-8363-90AC2EAC4CA9}"/>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5" name="Footer Placeholder 4">
            <a:extLst>
              <a:ext uri="{FF2B5EF4-FFF2-40B4-BE49-F238E27FC236}">
                <a16:creationId xmlns:a16="http://schemas.microsoft.com/office/drawing/2014/main" id="{9A6B2858-B1AC-F44A-8B17-24005109B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9784EF-4FC5-BF45-985F-45A5FCFEBA11}"/>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95154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2628B-40B3-0845-938A-4359E2BF06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E79C8B7-33ED-9A4D-A585-14316EBD1F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044826A-BEF4-FA41-A0D8-0B769266C9F8}"/>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5" name="Footer Placeholder 4">
            <a:extLst>
              <a:ext uri="{FF2B5EF4-FFF2-40B4-BE49-F238E27FC236}">
                <a16:creationId xmlns:a16="http://schemas.microsoft.com/office/drawing/2014/main" id="{C06EB88E-92DC-7F4F-8BC9-323739FF4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BEECE0-DB99-0241-9479-3E76D6543A6A}"/>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14826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1C85-7747-5740-94B1-28913C317CE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524138-D1F2-D34A-88FC-CB8BC57DA9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86FFF6-61C7-A545-8D8F-00B42A9E988D}"/>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5" name="Footer Placeholder 4">
            <a:extLst>
              <a:ext uri="{FF2B5EF4-FFF2-40B4-BE49-F238E27FC236}">
                <a16:creationId xmlns:a16="http://schemas.microsoft.com/office/drawing/2014/main" id="{2666242A-BF72-CC44-9AF2-D0350FEB7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A6B68-1538-334F-9B09-13236075C2D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62259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486B-8C68-E74A-8C75-8F7A597C8E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A3B864-DB67-424A-BCA8-C4432C57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E99DCA-A99C-9942-96C1-DC764BA85269}"/>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5" name="Footer Placeholder 4">
            <a:extLst>
              <a:ext uri="{FF2B5EF4-FFF2-40B4-BE49-F238E27FC236}">
                <a16:creationId xmlns:a16="http://schemas.microsoft.com/office/drawing/2014/main" id="{E6AC9A63-0444-384F-AF90-63CF366168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FA111-7C6A-A84E-B915-4D48B7E3938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84616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3A0-E289-F04F-99AA-8834F688F0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13E873-B08B-E44D-904E-A569E5D84E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9532A17-031F-D049-9414-2DABE80F58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55261DF-6599-6842-A1FE-83A45FB34B8C}"/>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6" name="Footer Placeholder 5">
            <a:extLst>
              <a:ext uri="{FF2B5EF4-FFF2-40B4-BE49-F238E27FC236}">
                <a16:creationId xmlns:a16="http://schemas.microsoft.com/office/drawing/2014/main" id="{345C8524-EF68-AC4A-8186-DFD169FBF0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589A8D-87BD-584A-9341-59FD188DA20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207138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BA89-15F8-B948-AFB1-3B63ADD4B7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46584C-4AB5-AC43-BDD1-0A6668DDE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C1F8E1-DF48-0D47-9EBF-9B5E395103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0424FD3-AFA9-D94B-AF97-FD88DD17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5ECF5-2C8F-7045-9E84-5030B9EEDA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B927EC9-2948-4444-A70A-4535EFF2C661}"/>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8" name="Footer Placeholder 7">
            <a:extLst>
              <a:ext uri="{FF2B5EF4-FFF2-40B4-BE49-F238E27FC236}">
                <a16:creationId xmlns:a16="http://schemas.microsoft.com/office/drawing/2014/main" id="{A30C909C-9539-024E-830D-78E594DB8C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41258-66B1-F642-91CE-3C09AA1B8AC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40793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6C5-0B64-4146-BA0D-DB3BE2E37AA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3A4BFF-A23C-204A-A6C1-30AA6109D42F}"/>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4" name="Footer Placeholder 3">
            <a:extLst>
              <a:ext uri="{FF2B5EF4-FFF2-40B4-BE49-F238E27FC236}">
                <a16:creationId xmlns:a16="http://schemas.microsoft.com/office/drawing/2014/main" id="{F17B3085-D5F3-A443-8DA1-794C87379B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D92D2E-860D-7343-B482-EE69A8F9EA1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35136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A5D38-EE6C-8544-9453-7A572E4AA8E3}"/>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3" name="Footer Placeholder 2">
            <a:extLst>
              <a:ext uri="{FF2B5EF4-FFF2-40B4-BE49-F238E27FC236}">
                <a16:creationId xmlns:a16="http://schemas.microsoft.com/office/drawing/2014/main" id="{AED0DA8D-7B84-7B4C-BE2E-17C8C74F62C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BA2125-3F0B-C447-9A0E-470C0B14F1E5}"/>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7886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BD-A56D-4844-84EF-FEE9277D1F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741FE49-2B80-DF4B-BE24-1FB48EB1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58C6693-CD49-0543-9144-C02DCBDF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38C3-882B-1949-9A9D-63D9ED073290}"/>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6" name="Footer Placeholder 5">
            <a:extLst>
              <a:ext uri="{FF2B5EF4-FFF2-40B4-BE49-F238E27FC236}">
                <a16:creationId xmlns:a16="http://schemas.microsoft.com/office/drawing/2014/main" id="{0705A384-A988-A04A-9559-778F2C361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A2190-7203-6342-AFD1-CD2F7A68158D}"/>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51947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7A1-4AB9-2140-A9C3-BCE34D7CAD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643FF1-1872-9F45-804B-0E1A60317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0B0DB7-47B4-C043-B908-9782B1C4F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805EBE-84E0-504E-AAD8-E0EA4B660C5C}"/>
              </a:ext>
            </a:extLst>
          </p:cNvPr>
          <p:cNvSpPr>
            <a:spLocks noGrp="1"/>
          </p:cNvSpPr>
          <p:nvPr>
            <p:ph type="dt" sz="half" idx="10"/>
          </p:nvPr>
        </p:nvSpPr>
        <p:spPr/>
        <p:txBody>
          <a:bodyPr/>
          <a:lstStyle/>
          <a:p>
            <a:fld id="{9C217E9C-8F4D-924D-9E3C-AB228D9DE283}" type="datetimeFigureOut">
              <a:rPr lang="en-GB" smtClean="0"/>
              <a:t>07/12/2021</a:t>
            </a:fld>
            <a:endParaRPr lang="en-GB"/>
          </a:p>
        </p:txBody>
      </p:sp>
      <p:sp>
        <p:nvSpPr>
          <p:cNvPr id="6" name="Footer Placeholder 5">
            <a:extLst>
              <a:ext uri="{FF2B5EF4-FFF2-40B4-BE49-F238E27FC236}">
                <a16:creationId xmlns:a16="http://schemas.microsoft.com/office/drawing/2014/main" id="{DF8F409A-492C-D549-B495-AB8DC2FA4D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2E25EC-8E70-064D-AA38-656FBBE81CD0}"/>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34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90A1D-8396-FD44-872F-BF11AAC61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9DCC62-5E92-CB41-900A-C146A84E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167C4B-6132-4B42-BE20-3CFF77090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17E9C-8F4D-924D-9E3C-AB228D9DE283}" type="datetimeFigureOut">
              <a:rPr lang="en-GB" smtClean="0"/>
              <a:t>07/12/2021</a:t>
            </a:fld>
            <a:endParaRPr lang="en-GB"/>
          </a:p>
        </p:txBody>
      </p:sp>
      <p:sp>
        <p:nvSpPr>
          <p:cNvPr id="5" name="Footer Placeholder 4">
            <a:extLst>
              <a:ext uri="{FF2B5EF4-FFF2-40B4-BE49-F238E27FC236}">
                <a16:creationId xmlns:a16="http://schemas.microsoft.com/office/drawing/2014/main" id="{0534CF15-8C37-8D4D-BD66-3DD467E57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2DCB4-E79A-2D49-A6A7-A9D056F85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A42F8-898E-0B41-8BA3-AFBD9ACA2A9D}" type="slidenum">
              <a:rPr lang="en-GB" smtClean="0"/>
              <a:t>‹#›</a:t>
            </a:fld>
            <a:endParaRPr lang="en-GB"/>
          </a:p>
        </p:txBody>
      </p:sp>
    </p:spTree>
    <p:extLst>
      <p:ext uri="{BB962C8B-B14F-4D97-AF65-F5344CB8AC3E}">
        <p14:creationId xmlns:p14="http://schemas.microsoft.com/office/powerpoint/2010/main" val="20316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app.college.police.uk/app-content/intelligence-management/analysis/delivering-eff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Accessibility_relation"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9">
            <a:extLst>
              <a:ext uri="{FF2B5EF4-FFF2-40B4-BE49-F238E27FC236}">
                <a16:creationId xmlns:a16="http://schemas.microsoft.com/office/drawing/2014/main" id="{036CC784-E263-7D4F-B058-EF1D6DC847FC}"/>
              </a:ext>
            </a:extLst>
          </p:cNvPr>
          <p:cNvSpPr/>
          <p:nvPr/>
        </p:nvSpPr>
        <p:spPr>
          <a:xfrm>
            <a:off x="3101620" y="5143205"/>
            <a:ext cx="5988819" cy="9797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algn="ctr"/>
            <a:r>
              <a:rPr lang="en-GB" sz="24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Extensions to IES, Mappings and Use Cases</a:t>
            </a:r>
          </a:p>
          <a:p>
            <a:pPr algn="ctr"/>
            <a:endParaRPr lang="en-GB" sz="900" dirty="0">
              <a:solidFill>
                <a:srgbClr val="2C3548"/>
              </a:solidFill>
              <a:latin typeface="Roboto Light" panose="02000000000000000000" pitchFamily="2" charset="0"/>
              <a:ea typeface="Roboto Light" panose="02000000000000000000" pitchFamily="2" charset="0"/>
              <a:cs typeface="Helvetica Neue" panose="02000503000000020004" pitchFamily="2" charset="0"/>
            </a:endParaRP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Ian Bailey, CTO @ Telicent</a:t>
            </a: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March 2021</a:t>
            </a:r>
          </a:p>
        </p:txBody>
      </p:sp>
      <p:pic>
        <p:nvPicPr>
          <p:cNvPr id="5" name="Picture 4">
            <a:extLst>
              <a:ext uri="{FF2B5EF4-FFF2-40B4-BE49-F238E27FC236}">
                <a16:creationId xmlns:a16="http://schemas.microsoft.com/office/drawing/2014/main" id="{382D4174-1E17-6640-A423-BA0A0A0BF764}"/>
              </a:ext>
            </a:extLst>
          </p:cNvPr>
          <p:cNvPicPr>
            <a:picLocks noChangeAspect="1"/>
          </p:cNvPicPr>
          <p:nvPr/>
        </p:nvPicPr>
        <p:blipFill>
          <a:blip r:embed="rId2"/>
          <a:stretch>
            <a:fillRect/>
          </a:stretch>
        </p:blipFill>
        <p:spPr>
          <a:xfrm>
            <a:off x="3977883" y="2829211"/>
            <a:ext cx="4236234" cy="970262"/>
          </a:xfrm>
          <a:prstGeom prst="rect">
            <a:avLst/>
          </a:prstGeom>
        </p:spPr>
      </p:pic>
      <p:pic>
        <p:nvPicPr>
          <p:cNvPr id="2" name="Picture 1">
            <a:extLst>
              <a:ext uri="{FF2B5EF4-FFF2-40B4-BE49-F238E27FC236}">
                <a16:creationId xmlns:a16="http://schemas.microsoft.com/office/drawing/2014/main" id="{663E7705-36DF-2647-9D0F-1A79C0936D0A}"/>
              </a:ext>
            </a:extLst>
          </p:cNvPr>
          <p:cNvPicPr>
            <a:picLocks noChangeAspect="1"/>
          </p:cNvPicPr>
          <p:nvPr/>
        </p:nvPicPr>
        <p:blipFill>
          <a:blip r:embed="rId3"/>
          <a:stretch>
            <a:fillRect/>
          </a:stretch>
        </p:blipFill>
        <p:spPr>
          <a:xfrm>
            <a:off x="9028259" y="6081446"/>
            <a:ext cx="3200400" cy="863600"/>
          </a:xfrm>
          <a:prstGeom prst="rect">
            <a:avLst/>
          </a:prstGeom>
        </p:spPr>
      </p:pic>
      <p:pic>
        <p:nvPicPr>
          <p:cNvPr id="3" name="Picture 2">
            <a:extLst>
              <a:ext uri="{FF2B5EF4-FFF2-40B4-BE49-F238E27FC236}">
                <a16:creationId xmlns:a16="http://schemas.microsoft.com/office/drawing/2014/main" id="{F608CA9A-1CB3-854B-9C60-6B49439832E8}"/>
              </a:ext>
            </a:extLst>
          </p:cNvPr>
          <p:cNvPicPr>
            <a:picLocks noChangeAspect="1"/>
          </p:cNvPicPr>
          <p:nvPr/>
        </p:nvPicPr>
        <p:blipFill>
          <a:blip r:embed="rId4"/>
          <a:stretch>
            <a:fillRect/>
          </a:stretch>
        </p:blipFill>
        <p:spPr>
          <a:xfrm>
            <a:off x="9802135" y="76165"/>
            <a:ext cx="2273300" cy="1130300"/>
          </a:xfrm>
          <a:prstGeom prst="rect">
            <a:avLst/>
          </a:prstGeom>
        </p:spPr>
      </p:pic>
    </p:spTree>
    <p:extLst>
      <p:ext uri="{BB962C8B-B14F-4D97-AF65-F5344CB8AC3E}">
        <p14:creationId xmlns:p14="http://schemas.microsoft.com/office/powerpoint/2010/main" val="3928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713749" y="6356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3588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“following”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this approach, we simply use what’s already in IES, with the only required extensions are to create a Following event, and the necessary </a:t>
            </a:r>
            <a:r>
              <a:rPr lang="en-GB" sz="1400" dirty="0" err="1">
                <a:latin typeface="Roboto" panose="02000000000000000000" pitchFamily="2" charset="0"/>
                <a:ea typeface="Roboto" panose="02000000000000000000" pitchFamily="2" charset="0"/>
              </a:rPr>
              <a:t>EventParticipant</a:t>
            </a:r>
            <a:r>
              <a:rPr lang="en-GB" sz="1400" dirty="0">
                <a:latin typeface="Roboto" panose="02000000000000000000" pitchFamily="2" charset="0"/>
                <a:ea typeface="Roboto" panose="02000000000000000000" pitchFamily="2" charset="0"/>
              </a:rPr>
              <a:t> roles for the follower and the followed. </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ActiveFollower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Follower</a:t>
            </a: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6FC38F2F-8463-8A4C-824F-DC1F2DF3A1F1}"/>
              </a:ext>
            </a:extLst>
          </p:cNvPr>
          <p:cNvSpPr txBox="1"/>
          <p:nvPr/>
        </p:nvSpPr>
        <p:spPr>
          <a:xfrm>
            <a:off x="2789500" y="4812065"/>
            <a:ext cx="2804476"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Here we have two types of follower participant – those who are just following (we don’t know if they’re actively choosing to follow) and active follower.</a:t>
            </a:r>
          </a:p>
          <a:p>
            <a:endParaRPr lang="en-GB" sz="1400"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5FC636AE-FB5A-D04F-A692-5231BCA8613F}"/>
              </a:ext>
            </a:extLst>
          </p:cNvPr>
          <p:cNvSpPr txBox="1"/>
          <p:nvPr/>
        </p:nvSpPr>
        <p:spPr>
          <a:xfrm>
            <a:off x="6997889" y="3853194"/>
            <a:ext cx="4249742" cy="273151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possible worlds model does not need to change, and we can use it in the usual IES fashion with </a:t>
            </a:r>
            <a:r>
              <a:rPr lang="en-GB" sz="1400" dirty="0" err="1">
                <a:latin typeface="Roboto" panose="02000000000000000000" pitchFamily="2" charset="0"/>
                <a:ea typeface="Roboto" panose="02000000000000000000" pitchFamily="2" charset="0"/>
              </a:rPr>
              <a:t>AssessToBeTrue</a:t>
            </a:r>
            <a:r>
              <a:rPr lang="en-GB" sz="1400" dirty="0">
                <a:latin typeface="Roboto" panose="02000000000000000000" pitchFamily="2" charset="0"/>
                <a:ea typeface="Roboto" panose="02000000000000000000" pitchFamily="2" charset="0"/>
              </a:rPr>
              <a:t>. The Assessor could then be a System (e.g. Odysseus, Wisdom)</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confidence could be expressed using the UK Govt PHIA Probability Yardstick - </a:t>
            </a:r>
            <a:r>
              <a:rPr lang="en-GB" sz="1050" dirty="0">
                <a:latin typeface="Roboto" panose="02000000000000000000" pitchFamily="2" charset="0"/>
                <a:ea typeface="Roboto" panose="02000000000000000000" pitchFamily="2" charset="0"/>
                <a:hlinkClick r:id="rId4"/>
              </a:rPr>
              <a:t>https://www.app.college.police.uk/app-content/intelligence-management/analysis/delivering-effective-analysis/</a:t>
            </a:r>
            <a:r>
              <a:rPr lang="en-GB" sz="1050" dirty="0">
                <a:latin typeface="Roboto" panose="02000000000000000000" pitchFamily="2" charset="0"/>
                <a:ea typeface="Roboto" panose="02000000000000000000" pitchFamily="2" charset="0"/>
              </a:rPr>
              <a:t> </a:t>
            </a:r>
          </a:p>
          <a:p>
            <a:endParaRPr lang="en-GB" sz="105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Probably also need to add </a:t>
            </a:r>
            <a:r>
              <a:rPr lang="en-GB" sz="1400" dirty="0" err="1">
                <a:latin typeface="Roboto" panose="02000000000000000000" pitchFamily="2" charset="0"/>
                <a:ea typeface="Roboto" panose="02000000000000000000" pitchFamily="2" charset="0"/>
              </a:rPr>
              <a:t>AssessToBeFalse</a:t>
            </a:r>
            <a:r>
              <a:rPr lang="en-GB" sz="1400" dirty="0">
                <a:latin typeface="Roboto" panose="02000000000000000000" pitchFamily="2" charset="0"/>
                <a:ea typeface="Roboto" panose="02000000000000000000" pitchFamily="2" charset="0"/>
              </a:rPr>
              <a:t> (again with the same confidence criteria).</a:t>
            </a:r>
          </a:p>
          <a:p>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473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Oval 28">
            <a:extLst>
              <a:ext uri="{FF2B5EF4-FFF2-40B4-BE49-F238E27FC236}">
                <a16:creationId xmlns:a16="http://schemas.microsoft.com/office/drawing/2014/main" id="{BEA92E98-517D-B046-A318-C533AC2D10CE}"/>
              </a:ext>
            </a:extLst>
          </p:cNvPr>
          <p:cNvSpPr/>
          <p:nvPr/>
        </p:nvSpPr>
        <p:spPr>
          <a:xfrm>
            <a:off x="4216460" y="319219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4" name="TextBox 33">
            <a:extLst>
              <a:ext uri="{FF2B5EF4-FFF2-40B4-BE49-F238E27FC236}">
                <a16:creationId xmlns:a16="http://schemas.microsoft.com/office/drawing/2014/main" id="{F65F1B1E-B3A0-004B-83A9-BBCC477444DC}"/>
              </a:ext>
            </a:extLst>
          </p:cNvPr>
          <p:cNvSpPr txBox="1"/>
          <p:nvPr/>
        </p:nvSpPr>
        <p:spPr>
          <a:xfrm>
            <a:off x="4391840" y="274862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3685211" y="3639937"/>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4147289" cy="400110"/>
          </a:xfrm>
          <a:prstGeom prst="rect">
            <a:avLst/>
          </a:prstGeom>
          <a:noFill/>
        </p:spPr>
        <p:txBody>
          <a:bodyPr wrap="none" rtlCol="0">
            <a:spAutoFit/>
          </a:bodyPr>
          <a:lstStyle/>
          <a:p>
            <a:r>
              <a:rPr lang="en-GB" sz="2000" dirty="0">
                <a:solidFill>
                  <a:srgbClr val="0070C0"/>
                </a:solidFill>
                <a:latin typeface="Roboto Thin" panose="02000000000000000000" pitchFamily="2" charset="0"/>
                <a:ea typeface="Roboto Thin" panose="02000000000000000000" pitchFamily="2" charset="0"/>
              </a:rPr>
              <a:t>Option One Example – A following B</a:t>
            </a:r>
          </a:p>
        </p:txBody>
      </p:sp>
      <p:sp>
        <p:nvSpPr>
          <p:cNvPr id="75" name="TextBox 74">
            <a:extLst>
              <a:ext uri="{FF2B5EF4-FFF2-40B4-BE49-F238E27FC236}">
                <a16:creationId xmlns:a16="http://schemas.microsoft.com/office/drawing/2014/main" id="{92F26FED-EBBD-A14C-A929-E5D29E0FF182}"/>
              </a:ext>
            </a:extLst>
          </p:cNvPr>
          <p:cNvSpPr txBox="1"/>
          <p:nvPr/>
        </p:nvSpPr>
        <p:spPr>
          <a:xfrm>
            <a:off x="6405639" y="227824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68" name="Oval 67">
            <a:extLst>
              <a:ext uri="{FF2B5EF4-FFF2-40B4-BE49-F238E27FC236}">
                <a16:creationId xmlns:a16="http://schemas.microsoft.com/office/drawing/2014/main" id="{6EE2C5A0-48A2-1845-B945-2AF61C94C7E9}"/>
              </a:ext>
            </a:extLst>
          </p:cNvPr>
          <p:cNvSpPr/>
          <p:nvPr/>
        </p:nvSpPr>
        <p:spPr>
          <a:xfrm>
            <a:off x="2594864" y="168277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7B35B1"/>
                </a:solidFill>
                <a:latin typeface="Consolas" panose="020B0609020204030204" pitchFamily="49" charset="0"/>
                <a:cs typeface="Consolas" panose="020B0609020204030204" pitchFamily="49" charset="0"/>
              </a:rPr>
              <a:t>Fd</a:t>
            </a:r>
            <a:endParaRPr lang="en-GB" dirty="0">
              <a:solidFill>
                <a:srgbClr val="7B35B1"/>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20A01E12-FC0E-9846-95AB-AE4250E97815}"/>
              </a:ext>
            </a:extLst>
          </p:cNvPr>
          <p:cNvSpPr/>
          <p:nvPr/>
        </p:nvSpPr>
        <p:spPr>
          <a:xfrm>
            <a:off x="2594864" y="294568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Fr</a:t>
            </a:r>
          </a:p>
        </p:txBody>
      </p:sp>
      <p:sp>
        <p:nvSpPr>
          <p:cNvPr id="70" name="Oval 69">
            <a:extLst>
              <a:ext uri="{FF2B5EF4-FFF2-40B4-BE49-F238E27FC236}">
                <a16:creationId xmlns:a16="http://schemas.microsoft.com/office/drawing/2014/main" id="{AF63DAFF-2A2D-644E-AA47-A52F5BA09FC4}"/>
              </a:ext>
            </a:extLst>
          </p:cNvPr>
          <p:cNvSpPr/>
          <p:nvPr/>
        </p:nvSpPr>
        <p:spPr>
          <a:xfrm>
            <a:off x="5705022" y="2240196"/>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3" name="Straight Arrow Connector 72">
            <a:extLst>
              <a:ext uri="{FF2B5EF4-FFF2-40B4-BE49-F238E27FC236}">
                <a16:creationId xmlns:a16="http://schemas.microsoft.com/office/drawing/2014/main" id="{69689B6D-0004-C64F-9790-4536E46D4A9B}"/>
              </a:ext>
            </a:extLst>
          </p:cNvPr>
          <p:cNvCxnSpPr>
            <a:cxnSpLocks/>
            <a:stCxn id="67" idx="6"/>
            <a:endCxn id="70" idx="2"/>
          </p:cNvCxnSpPr>
          <p:nvPr/>
        </p:nvCxnSpPr>
        <p:spPr>
          <a:xfrm>
            <a:off x="4704140" y="2477002"/>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8407C9D-ABF0-3348-8E82-3F431A28920C}"/>
              </a:ext>
            </a:extLst>
          </p:cNvPr>
          <p:cNvSpPr txBox="1"/>
          <p:nvPr/>
        </p:nvSpPr>
        <p:spPr>
          <a:xfrm>
            <a:off x="4790298" y="228645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80" name="Straight Arrow Connector 79">
            <a:extLst>
              <a:ext uri="{FF2B5EF4-FFF2-40B4-BE49-F238E27FC236}">
                <a16:creationId xmlns:a16="http://schemas.microsoft.com/office/drawing/2014/main" id="{3FC6427D-56C9-B74E-9DA2-F42F58B7BA59}"/>
              </a:ext>
            </a:extLst>
          </p:cNvPr>
          <p:cNvCxnSpPr>
            <a:cxnSpLocks/>
            <a:stCxn id="69" idx="6"/>
            <a:endCxn id="67" idx="3"/>
          </p:cNvCxnSpPr>
          <p:nvPr/>
        </p:nvCxnSpPr>
        <p:spPr>
          <a:xfrm flipV="1">
            <a:off x="3082544" y="2644449"/>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2625D6F-0512-354A-B13E-8ABBD2B7CE7E}"/>
              </a:ext>
            </a:extLst>
          </p:cNvPr>
          <p:cNvCxnSpPr>
            <a:cxnSpLocks/>
            <a:stCxn id="69" idx="2"/>
            <a:endCxn id="85" idx="6"/>
          </p:cNvCxnSpPr>
          <p:nvPr/>
        </p:nvCxnSpPr>
        <p:spPr>
          <a:xfrm flipH="1">
            <a:off x="1471548" y="3182494"/>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CA60C71-BFC3-FE44-AF6B-390A21C63881}"/>
              </a:ext>
            </a:extLst>
          </p:cNvPr>
          <p:cNvSpPr txBox="1"/>
          <p:nvPr/>
        </p:nvSpPr>
        <p:spPr>
          <a:xfrm>
            <a:off x="1412980" y="168742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10C9B73A-3DC4-FA4B-983E-E277E6281F83}"/>
              </a:ext>
            </a:extLst>
          </p:cNvPr>
          <p:cNvSpPr txBox="1"/>
          <p:nvPr/>
        </p:nvSpPr>
        <p:spPr>
          <a:xfrm>
            <a:off x="1412980" y="293944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373388FA-D982-F543-ACD7-CA0266A224F4}"/>
              </a:ext>
            </a:extLst>
          </p:cNvPr>
          <p:cNvSpPr/>
          <p:nvPr/>
        </p:nvSpPr>
        <p:spPr>
          <a:xfrm>
            <a:off x="8857513" y="4538228"/>
            <a:ext cx="3014806" cy="180049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	</a:t>
            </a:r>
            <a:r>
              <a:rPr lang="en-GB" sz="1100" dirty="0" err="1">
                <a:solidFill>
                  <a:srgbClr val="000000"/>
                </a:solidFill>
                <a:latin typeface="Consolas" panose="020B0609020204030204" pitchFamily="49" charset="0"/>
              </a:rPr>
              <a:t>ies:Follow</a:t>
            </a:r>
            <a:endParaRPr lang="en-GB" sz="1100" dirty="0">
              <a:solidFill>
                <a:srgbClr val="000000"/>
              </a:solidFill>
              <a:latin typeface="Consolas" panose="020B0609020204030204" pitchFamily="49" charset="0"/>
            </a:endParaRPr>
          </a:p>
          <a:p>
            <a:r>
              <a:rPr lang="en-GB" sz="1100" dirty="0" err="1">
                <a:solidFill>
                  <a:srgbClr val="000000"/>
                </a:solidFill>
                <a:latin typeface="Consolas" panose="020B0609020204030204" pitchFamily="49" charset="0"/>
              </a:rPr>
              <a:t>Fd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ies:Followed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Fr	</a:t>
            </a:r>
            <a:r>
              <a:rPr lang="en-GB" sz="1100" dirty="0" err="1">
                <a:solidFill>
                  <a:srgbClr val="000000"/>
                </a:solidFill>
                <a:latin typeface="Consolas" panose="020B0609020204030204" pitchFamily="49" charset="0"/>
              </a:rPr>
              <a:t>ies:Follower</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LT	</a:t>
            </a:r>
            <a:r>
              <a:rPr lang="en-GB" sz="1100" dirty="0" err="1">
                <a:solidFill>
                  <a:srgbClr val="C00000"/>
                </a:solidFill>
                <a:latin typeface="Consolas" panose="020B0609020204030204" pitchFamily="49" charset="0"/>
              </a:rPr>
              <a:t>ies:LocationTransponder</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p:txBody>
      </p:sp>
      <p:sp>
        <p:nvSpPr>
          <p:cNvPr id="85" name="Oval 84">
            <a:extLst>
              <a:ext uri="{FF2B5EF4-FFF2-40B4-BE49-F238E27FC236}">
                <a16:creationId xmlns:a16="http://schemas.microsoft.com/office/drawing/2014/main" id="{0B5812E4-B7FA-954E-9FE6-2679B54A5570}"/>
              </a:ext>
            </a:extLst>
          </p:cNvPr>
          <p:cNvSpPr/>
          <p:nvPr/>
        </p:nvSpPr>
        <p:spPr>
          <a:xfrm>
            <a:off x="983868" y="295096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86" name="Oval 85">
            <a:extLst>
              <a:ext uri="{FF2B5EF4-FFF2-40B4-BE49-F238E27FC236}">
                <a16:creationId xmlns:a16="http://schemas.microsoft.com/office/drawing/2014/main" id="{E1C1B390-9409-ED4A-9E47-E0B9BF687DE3}"/>
              </a:ext>
            </a:extLst>
          </p:cNvPr>
          <p:cNvSpPr/>
          <p:nvPr/>
        </p:nvSpPr>
        <p:spPr>
          <a:xfrm>
            <a:off x="983868" y="168277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cxnSp>
        <p:nvCxnSpPr>
          <p:cNvPr id="88" name="Straight Arrow Connector 87">
            <a:extLst>
              <a:ext uri="{FF2B5EF4-FFF2-40B4-BE49-F238E27FC236}">
                <a16:creationId xmlns:a16="http://schemas.microsoft.com/office/drawing/2014/main" id="{E871058F-5407-D641-953B-C55B04DE241E}"/>
              </a:ext>
            </a:extLst>
          </p:cNvPr>
          <p:cNvCxnSpPr>
            <a:cxnSpLocks/>
            <a:stCxn id="68" idx="2"/>
            <a:endCxn id="86" idx="6"/>
          </p:cNvCxnSpPr>
          <p:nvPr/>
        </p:nvCxnSpPr>
        <p:spPr>
          <a:xfrm flipH="1">
            <a:off x="1471548" y="191958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BBF89C-4A67-FD45-ACC8-BA7A105EC898}"/>
              </a:ext>
            </a:extLst>
          </p:cNvPr>
          <p:cNvCxnSpPr>
            <a:cxnSpLocks/>
            <a:stCxn id="68" idx="6"/>
            <a:endCxn id="67" idx="1"/>
          </p:cNvCxnSpPr>
          <p:nvPr/>
        </p:nvCxnSpPr>
        <p:spPr>
          <a:xfrm>
            <a:off x="3082544" y="1919583"/>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B4FFCB7-955D-114D-AF6B-23DB0EA4B892}"/>
              </a:ext>
            </a:extLst>
          </p:cNvPr>
          <p:cNvSpPr txBox="1"/>
          <p:nvPr/>
        </p:nvSpPr>
        <p:spPr>
          <a:xfrm>
            <a:off x="2988239" y="218096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67F1A083-97CD-254B-A996-9310DC49B3DF}"/>
              </a:ext>
            </a:extLst>
          </p:cNvPr>
          <p:cNvSpPr txBox="1"/>
          <p:nvPr/>
        </p:nvSpPr>
        <p:spPr>
          <a:xfrm>
            <a:off x="3000752" y="2592481"/>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99" name="Straight Arrow Connector 98">
            <a:extLst>
              <a:ext uri="{FF2B5EF4-FFF2-40B4-BE49-F238E27FC236}">
                <a16:creationId xmlns:a16="http://schemas.microsoft.com/office/drawing/2014/main" id="{C6B6ABAE-C95F-8147-94AF-3692966F06F9}"/>
              </a:ext>
            </a:extLst>
          </p:cNvPr>
          <p:cNvCxnSpPr>
            <a:cxnSpLocks/>
            <a:stCxn id="67" idx="4"/>
            <a:endCxn id="29" idx="0"/>
          </p:cNvCxnSpPr>
          <p:nvPr/>
        </p:nvCxnSpPr>
        <p:spPr>
          <a:xfrm>
            <a:off x="4460300" y="2713808"/>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1A2F60C-DCE5-5D4A-A0B4-40D5B65BCD73}"/>
              </a:ext>
            </a:extLst>
          </p:cNvPr>
          <p:cNvSpPr/>
          <p:nvPr/>
        </p:nvSpPr>
        <p:spPr>
          <a:xfrm>
            <a:off x="4216460"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F</a:t>
            </a:r>
          </a:p>
        </p:txBody>
      </p:sp>
      <p:sp>
        <p:nvSpPr>
          <p:cNvPr id="106" name="Oval 105">
            <a:extLst>
              <a:ext uri="{FF2B5EF4-FFF2-40B4-BE49-F238E27FC236}">
                <a16:creationId xmlns:a16="http://schemas.microsoft.com/office/drawing/2014/main" id="{38CB0A75-238A-BB4D-B994-1B75527EA173}"/>
              </a:ext>
            </a:extLst>
          </p:cNvPr>
          <p:cNvSpPr/>
          <p:nvPr/>
        </p:nvSpPr>
        <p:spPr>
          <a:xfrm>
            <a:off x="7208335"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107" name="Straight Arrow Connector 106">
            <a:extLst>
              <a:ext uri="{FF2B5EF4-FFF2-40B4-BE49-F238E27FC236}">
                <a16:creationId xmlns:a16="http://schemas.microsoft.com/office/drawing/2014/main" id="{0B3D04A5-6923-4146-AB08-5E13D759208E}"/>
              </a:ext>
            </a:extLst>
          </p:cNvPr>
          <p:cNvCxnSpPr>
            <a:cxnSpLocks/>
            <a:stCxn id="106" idx="2"/>
            <a:endCxn id="70" idx="6"/>
          </p:cNvCxnSpPr>
          <p:nvPr/>
        </p:nvCxnSpPr>
        <p:spPr>
          <a:xfrm flipH="1">
            <a:off x="6192702" y="2477002"/>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7DF1A307-7CCA-BF4E-A65D-EDC202AF200D}"/>
              </a:ext>
            </a:extLst>
          </p:cNvPr>
          <p:cNvSpPr/>
          <p:nvPr/>
        </p:nvSpPr>
        <p:spPr>
          <a:xfrm>
            <a:off x="10875162" y="2240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112" name="Oval 111">
            <a:extLst>
              <a:ext uri="{FF2B5EF4-FFF2-40B4-BE49-F238E27FC236}">
                <a16:creationId xmlns:a16="http://schemas.microsoft.com/office/drawing/2014/main" id="{424448EA-EFF4-C048-BEEC-E44062FDED09}"/>
              </a:ext>
            </a:extLst>
          </p:cNvPr>
          <p:cNvSpPr/>
          <p:nvPr/>
        </p:nvSpPr>
        <p:spPr>
          <a:xfrm>
            <a:off x="9098419" y="224019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113" name="TextBox 112">
            <a:extLst>
              <a:ext uri="{FF2B5EF4-FFF2-40B4-BE49-F238E27FC236}">
                <a16:creationId xmlns:a16="http://schemas.microsoft.com/office/drawing/2014/main" id="{8C4C65EB-4523-C048-BEAF-7FA71E562B23}"/>
              </a:ext>
            </a:extLst>
          </p:cNvPr>
          <p:cNvSpPr txBox="1"/>
          <p:nvPr/>
        </p:nvSpPr>
        <p:spPr>
          <a:xfrm>
            <a:off x="9586099" y="2283821"/>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114" name="Straight Arrow Connector 113">
            <a:extLst>
              <a:ext uri="{FF2B5EF4-FFF2-40B4-BE49-F238E27FC236}">
                <a16:creationId xmlns:a16="http://schemas.microsoft.com/office/drawing/2014/main" id="{725D045C-4396-0E44-AC90-202FEDF6E2CA}"/>
              </a:ext>
            </a:extLst>
          </p:cNvPr>
          <p:cNvCxnSpPr>
            <a:cxnSpLocks/>
            <a:stCxn id="112" idx="2"/>
            <a:endCxn id="106" idx="6"/>
          </p:cNvCxnSpPr>
          <p:nvPr/>
        </p:nvCxnSpPr>
        <p:spPr>
          <a:xfrm flipH="1">
            <a:off x="7696015" y="2477002"/>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732E4A3-6FB6-5641-9B31-338DE30F24FC}"/>
              </a:ext>
            </a:extLst>
          </p:cNvPr>
          <p:cNvCxnSpPr>
            <a:cxnSpLocks/>
            <a:stCxn id="112" idx="6"/>
            <a:endCxn id="111" idx="2"/>
          </p:cNvCxnSpPr>
          <p:nvPr/>
        </p:nvCxnSpPr>
        <p:spPr>
          <a:xfrm>
            <a:off x="9586099" y="2477002"/>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E4207E1-4128-BC4C-AA24-E4D955008493}"/>
              </a:ext>
            </a:extLst>
          </p:cNvPr>
          <p:cNvSpPr txBox="1"/>
          <p:nvPr/>
        </p:nvSpPr>
        <p:spPr>
          <a:xfrm>
            <a:off x="7911267" y="2286457"/>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121" name="Oval 120">
            <a:extLst>
              <a:ext uri="{FF2B5EF4-FFF2-40B4-BE49-F238E27FC236}">
                <a16:creationId xmlns:a16="http://schemas.microsoft.com/office/drawing/2014/main" id="{613E000D-EA08-264D-9252-ACDFBCDA1FC1}"/>
              </a:ext>
            </a:extLst>
          </p:cNvPr>
          <p:cNvSpPr/>
          <p:nvPr/>
        </p:nvSpPr>
        <p:spPr>
          <a:xfrm>
            <a:off x="7205212" y="3192538"/>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122" name="Straight Arrow Connector 121">
            <a:extLst>
              <a:ext uri="{FF2B5EF4-FFF2-40B4-BE49-F238E27FC236}">
                <a16:creationId xmlns:a16="http://schemas.microsoft.com/office/drawing/2014/main" id="{B49A74EA-0E63-DB4F-99C7-484CED9F602E}"/>
              </a:ext>
            </a:extLst>
          </p:cNvPr>
          <p:cNvCxnSpPr>
            <a:cxnSpLocks/>
            <a:stCxn id="106" idx="4"/>
            <a:endCxn id="121" idx="0"/>
          </p:cNvCxnSpPr>
          <p:nvPr/>
        </p:nvCxnSpPr>
        <p:spPr>
          <a:xfrm flipH="1">
            <a:off x="7449052" y="2713808"/>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E589DCB-CFC3-6E44-9E17-79C1AE46A341}"/>
              </a:ext>
            </a:extLst>
          </p:cNvPr>
          <p:cNvSpPr txBox="1"/>
          <p:nvPr/>
        </p:nvSpPr>
        <p:spPr>
          <a:xfrm>
            <a:off x="7383767" y="279774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26" name="TextBox 125">
            <a:extLst>
              <a:ext uri="{FF2B5EF4-FFF2-40B4-BE49-F238E27FC236}">
                <a16:creationId xmlns:a16="http://schemas.microsoft.com/office/drawing/2014/main" id="{8E44089A-61FA-ED42-A7AE-3B4386218921}"/>
              </a:ext>
            </a:extLst>
          </p:cNvPr>
          <p:cNvSpPr txBox="1"/>
          <p:nvPr/>
        </p:nvSpPr>
        <p:spPr>
          <a:xfrm>
            <a:off x="6767615" y="3667668"/>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127" name="TextBox 126">
            <a:extLst>
              <a:ext uri="{FF2B5EF4-FFF2-40B4-BE49-F238E27FC236}">
                <a16:creationId xmlns:a16="http://schemas.microsoft.com/office/drawing/2014/main" id="{942E9A54-F384-AF4C-ADB1-100783BF9937}"/>
              </a:ext>
            </a:extLst>
          </p:cNvPr>
          <p:cNvSpPr txBox="1"/>
          <p:nvPr/>
        </p:nvSpPr>
        <p:spPr>
          <a:xfrm>
            <a:off x="760143" y="2147702"/>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128" name="TextBox 127">
            <a:extLst>
              <a:ext uri="{FF2B5EF4-FFF2-40B4-BE49-F238E27FC236}">
                <a16:creationId xmlns:a16="http://schemas.microsoft.com/office/drawing/2014/main" id="{9CD5FDAF-AEFB-E94A-8BD2-1B1AF2DFCC88}"/>
              </a:ext>
            </a:extLst>
          </p:cNvPr>
          <p:cNvSpPr txBox="1"/>
          <p:nvPr/>
        </p:nvSpPr>
        <p:spPr>
          <a:xfrm>
            <a:off x="726438" y="3413462"/>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129" name="TextBox 128">
            <a:extLst>
              <a:ext uri="{FF2B5EF4-FFF2-40B4-BE49-F238E27FC236}">
                <a16:creationId xmlns:a16="http://schemas.microsoft.com/office/drawing/2014/main" id="{D9EDA49E-135C-0949-9043-DAD53B06252A}"/>
              </a:ext>
            </a:extLst>
          </p:cNvPr>
          <p:cNvSpPr txBox="1"/>
          <p:nvPr/>
        </p:nvSpPr>
        <p:spPr>
          <a:xfrm>
            <a:off x="4644576" y="3898735"/>
            <a:ext cx="2804476" cy="461665"/>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Note time of following event and time of assessment may be different</a:t>
            </a:r>
          </a:p>
        </p:txBody>
      </p:sp>
      <p:sp>
        <p:nvSpPr>
          <p:cNvPr id="130" name="TextBox 129">
            <a:extLst>
              <a:ext uri="{FF2B5EF4-FFF2-40B4-BE49-F238E27FC236}">
                <a16:creationId xmlns:a16="http://schemas.microsoft.com/office/drawing/2014/main" id="{4F828244-6715-784D-8BC8-D7C081E395A7}"/>
              </a:ext>
            </a:extLst>
          </p:cNvPr>
          <p:cNvSpPr txBox="1"/>
          <p:nvPr/>
        </p:nvSpPr>
        <p:spPr>
          <a:xfrm>
            <a:off x="10499706" y="2590305"/>
            <a:ext cx="1416852" cy="646331"/>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e.g. </a:t>
            </a:r>
          </a:p>
          <a:p>
            <a:r>
              <a:rPr lang="en-GB" sz="1200" dirty="0">
                <a:solidFill>
                  <a:srgbClr val="FF0000"/>
                </a:solidFill>
                <a:latin typeface="Roboto" panose="02000000000000000000" pitchFamily="2" charset="0"/>
                <a:ea typeface="Roboto" panose="02000000000000000000" pitchFamily="2" charset="0"/>
              </a:rPr>
              <a:t>Odysseus, Wisdom</a:t>
            </a:r>
          </a:p>
        </p:txBody>
      </p:sp>
    </p:spTree>
    <p:extLst>
      <p:ext uri="{BB962C8B-B14F-4D97-AF65-F5344CB8AC3E}">
        <p14:creationId xmlns:p14="http://schemas.microsoft.com/office/powerpoint/2010/main" val="35857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76339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“Following”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225221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8DD7-40F4-D643-9A03-8CBE57A97294}"/>
              </a:ext>
            </a:extLst>
          </p:cNvPr>
          <p:cNvSpPr txBox="1"/>
          <p:nvPr/>
        </p:nvSpPr>
        <p:spPr>
          <a:xfrm>
            <a:off x="47874" y="0"/>
            <a:ext cx="35862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“Following” Data:</a:t>
            </a:r>
          </a:p>
        </p:txBody>
      </p:sp>
      <p:sp>
        <p:nvSpPr>
          <p:cNvPr id="5" name="Rectangle 4">
            <a:extLst>
              <a:ext uri="{FF2B5EF4-FFF2-40B4-BE49-F238E27FC236}">
                <a16:creationId xmlns:a16="http://schemas.microsoft.com/office/drawing/2014/main" id="{3F3D38BA-29C7-DE4F-9269-12A38623760B}"/>
              </a:ext>
            </a:extLst>
          </p:cNvPr>
          <p:cNvSpPr/>
          <p:nvPr/>
        </p:nvSpPr>
        <p:spPr>
          <a:xfrm>
            <a:off x="90791" y="461665"/>
            <a:ext cx="6096000" cy="6093976"/>
          </a:xfrm>
          <a:prstGeom prst="rect">
            <a:avLst/>
          </a:prstGeom>
          <a:solidFill>
            <a:schemeClr val="tx1">
              <a:lumMod val="85000"/>
              <a:lumOff val="15000"/>
            </a:schemeClr>
          </a:solidFill>
        </p:spPr>
        <p:txBody>
          <a:bodyPr>
            <a:spAutoFit/>
          </a:bodyPr>
          <a:lstStyle/>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data:</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ais.data.gov.uk</a:t>
            </a:r>
            <a:r>
              <a:rPr lang="en-GB" sz="600" dirty="0">
                <a:solidFill>
                  <a:srgbClr val="4EC9B0"/>
                </a:solidFill>
                <a:latin typeface="Roboto Mono" pitchFamily="2" charset="0"/>
                <a:ea typeface="Roboto Mono" pitchFamily="2" charset="0"/>
              </a:rPr>
              <a:t>/ais-</a:t>
            </a:r>
            <a:r>
              <a:rPr lang="en-GB" sz="600" dirty="0" err="1">
                <a:solidFill>
                  <a:srgbClr val="4EC9B0"/>
                </a:solidFill>
                <a:latin typeface="Roboto Mono" pitchFamily="2" charset="0"/>
                <a:ea typeface="Roboto Mono" pitchFamily="2" charset="0"/>
              </a:rPr>
              <a:t>ies</a:t>
            </a:r>
            <a:r>
              <a:rPr lang="en-GB" sz="600" dirty="0">
                <a:solidFill>
                  <a:srgbClr val="4EC9B0"/>
                </a:solidFill>
                <a:latin typeface="Roboto Mono" pitchFamily="2" charset="0"/>
                <a:ea typeface="Roboto Mono" pitchFamily="2" charset="0"/>
              </a:rPr>
              <a:t>-test#&gt;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ies</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ies.data.gov.uk</a:t>
            </a:r>
            <a:r>
              <a:rPr lang="en-GB" sz="600" dirty="0">
                <a:solidFill>
                  <a:srgbClr val="4EC9B0"/>
                </a:solidFill>
                <a:latin typeface="Roboto Mono" pitchFamily="2" charset="0"/>
                <a:ea typeface="Roboto Mono" pitchFamily="2" charset="0"/>
              </a:rPr>
              <a:t>/ontology/ies4#&gt;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iso8601:</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iso.org</a:t>
            </a:r>
            <a:r>
              <a:rPr lang="en-GB" sz="600" dirty="0">
                <a:solidFill>
                  <a:srgbClr val="4EC9B0"/>
                </a:solidFill>
                <a:latin typeface="Roboto Mono" pitchFamily="2" charset="0"/>
                <a:ea typeface="Roboto Mono" pitchFamily="2" charset="0"/>
              </a:rPr>
              <a:t>/iso8601#&gt;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xsd</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&lt;http://www.w3.org/2001/</a:t>
            </a:r>
            <a:r>
              <a:rPr lang="en-GB" sz="600" dirty="0" err="1">
                <a:solidFill>
                  <a:srgbClr val="4EC9B0"/>
                </a:solidFill>
                <a:latin typeface="Roboto Mono" pitchFamily="2" charset="0"/>
                <a:ea typeface="Roboto Mono" pitchFamily="2" charset="0"/>
              </a:rPr>
              <a:t>XMLSchema</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0edbd5f1</a:t>
            </a:r>
            <a:r>
              <a:rPr lang="en-GB" sz="600" dirty="0">
                <a:solidFill>
                  <a:srgbClr val="B5CEA8"/>
                </a:solidFill>
                <a:latin typeface="Roboto Mono" pitchFamily="2" charset="0"/>
                <a:ea typeface="Roboto Mono" pitchFamily="2" charset="0"/>
              </a:rPr>
              <a:t>-1</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296</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4781313</a:t>
            </a:r>
            <a:r>
              <a:rPr lang="en-GB" sz="600" dirty="0">
                <a:solidFill>
                  <a:srgbClr val="D4D4D4"/>
                </a:solidFill>
                <a:latin typeface="Roboto Mono" pitchFamily="2" charset="0"/>
                <a:ea typeface="Roboto Mono" pitchFamily="2" charset="0"/>
              </a:rPr>
              <a:t>edff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Assessor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196be3f6</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dd</a:t>
            </a:r>
            <a:r>
              <a:rPr lang="en-GB" sz="600" dirty="0">
                <a:solidFill>
                  <a:srgbClr val="B5CEA8"/>
                </a:solidFill>
                <a:latin typeface="Roboto Mono" pitchFamily="2" charset="0"/>
                <a:ea typeface="Roboto Mono" pitchFamily="2" charset="0"/>
              </a:rPr>
              <a:t>6-4</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31-8807-9802714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94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isStartOf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d9e26359</a:t>
            </a:r>
            <a:r>
              <a:rPr lang="en-GB" sz="600" dirty="0">
                <a:solidFill>
                  <a:srgbClr val="B5CEA8"/>
                </a:solidFill>
                <a:latin typeface="Roboto Mono" pitchFamily="2" charset="0"/>
                <a:ea typeface="Roboto Mono" pitchFamily="2" charset="0"/>
              </a:rPr>
              <a:t>-258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3-9383-4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ae</a:t>
            </a:r>
            <a:r>
              <a:rPr lang="en-GB" sz="600" dirty="0">
                <a:solidFill>
                  <a:srgbClr val="B5CEA8"/>
                </a:solidFill>
                <a:latin typeface="Roboto Mono" pitchFamily="2" charset="0"/>
                <a:ea typeface="Roboto Mono" pitchFamily="2" charset="0"/>
              </a:rPr>
              <a:t>959160</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da95c036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980-4</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98-934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-16373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eabe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isEndOf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dac815eb</a:t>
            </a:r>
            <a:r>
              <a:rPr lang="en-GB" sz="600" dirty="0">
                <a:solidFill>
                  <a:srgbClr val="B5CEA8"/>
                </a:solidFill>
                <a:latin typeface="Roboto Mono" pitchFamily="2" charset="0"/>
                <a:ea typeface="Roboto Mono" pitchFamily="2" charset="0"/>
              </a:rPr>
              <a:t>-06</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7-45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208</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fbfe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Followed</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"HAL"</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assessed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"International Telecommunications Union"</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"366952890"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"367000150"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System</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Organisation</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PossibleWorld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NamingScheme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schemeOwner</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p:txBody>
      </p:sp>
      <p:pic>
        <p:nvPicPr>
          <p:cNvPr id="6" name="Picture 5">
            <a:extLst>
              <a:ext uri="{FF2B5EF4-FFF2-40B4-BE49-F238E27FC236}">
                <a16:creationId xmlns:a16="http://schemas.microsoft.com/office/drawing/2014/main" id="{2966EB60-3F5B-2F45-9728-A4297008F3BA}"/>
              </a:ext>
            </a:extLst>
          </p:cNvPr>
          <p:cNvPicPr>
            <a:picLocks noChangeAspect="1"/>
          </p:cNvPicPr>
          <p:nvPr/>
        </p:nvPicPr>
        <p:blipFill>
          <a:blip r:embed="rId2"/>
          <a:stretch>
            <a:fillRect/>
          </a:stretch>
        </p:blipFill>
        <p:spPr>
          <a:xfrm>
            <a:off x="6229708" y="905180"/>
            <a:ext cx="5926410" cy="4953794"/>
          </a:xfrm>
          <a:prstGeom prst="rect">
            <a:avLst/>
          </a:prstGeom>
        </p:spPr>
      </p:pic>
    </p:spTree>
    <p:extLst>
      <p:ext uri="{BB962C8B-B14F-4D97-AF65-F5344CB8AC3E}">
        <p14:creationId xmlns:p14="http://schemas.microsoft.com/office/powerpoint/2010/main" val="196584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r="15279" b="13867"/>
          <a:stretch/>
        </p:blipFill>
        <p:spPr bwMode="auto">
          <a:xfrm>
            <a:off x="401597" y="2011289"/>
            <a:ext cx="4207002"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48071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“coopering”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067113" y="2288298"/>
            <a:ext cx="4507317" cy="52322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“Coopering at sea” is when more than one vessel operate together as a team.</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a:extLst>
              <a:ext uri="{FF2B5EF4-FFF2-40B4-BE49-F238E27FC236}">
                <a16:creationId xmlns:a16="http://schemas.microsoft.com/office/drawing/2014/main" id="{B4E30380-D831-3A43-85DE-0AF6C23A6177}"/>
              </a:ext>
            </a:extLst>
          </p:cNvPr>
          <p:cNvSpPr/>
          <p:nvPr/>
        </p:nvSpPr>
        <p:spPr>
          <a:xfrm>
            <a:off x="2053780" y="4954750"/>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CooperingAtSea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a:endCxn id="26" idx="0"/>
          </p:cNvCxnSpPr>
          <p:nvPr/>
        </p:nvCxnSpPr>
        <p:spPr>
          <a:xfrm rot="16200000" flipH="1">
            <a:off x="2352380" y="4862161"/>
            <a:ext cx="185129" cy="4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5FC636AE-FB5A-D04F-A692-5231BCA8613F}"/>
              </a:ext>
            </a:extLst>
          </p:cNvPr>
          <p:cNvSpPr txBox="1"/>
          <p:nvPr/>
        </p:nvSpPr>
        <p:spPr>
          <a:xfrm>
            <a:off x="6226276" y="3509740"/>
            <a:ext cx="4249742"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As with the ”following” pattern, the Govt PHIA Probability Yardstick can be used in </a:t>
            </a:r>
            <a:r>
              <a:rPr lang="en-GB" sz="1400" dirty="0" err="1">
                <a:latin typeface="Roboto" panose="02000000000000000000" pitchFamily="2" charset="0"/>
                <a:ea typeface="Roboto" panose="02000000000000000000" pitchFamily="2" charset="0"/>
              </a:rPr>
              <a:t>conjuction</a:t>
            </a:r>
            <a:r>
              <a:rPr lang="en-GB" sz="1400" dirty="0">
                <a:latin typeface="Roboto" panose="02000000000000000000" pitchFamily="2" charset="0"/>
                <a:ea typeface="Roboto" panose="02000000000000000000" pitchFamily="2" charset="0"/>
              </a:rPr>
              <a:t> with the possible worlds model.  </a:t>
            </a:r>
          </a:p>
        </p:txBody>
      </p:sp>
    </p:spTree>
    <p:extLst>
      <p:ext uri="{BB962C8B-B14F-4D97-AF65-F5344CB8AC3E}">
        <p14:creationId xmlns:p14="http://schemas.microsoft.com/office/powerpoint/2010/main" val="135791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84835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“Coopering”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249299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138D3F39-B622-1A4D-A549-A96BAEF4257F}"/>
              </a:ext>
            </a:extLst>
          </p:cNvPr>
          <p:cNvSpPr/>
          <p:nvPr/>
        </p:nvSpPr>
        <p:spPr>
          <a:xfrm>
            <a:off x="4178161" y="428548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 name="TextBox 5">
            <a:extLst>
              <a:ext uri="{FF2B5EF4-FFF2-40B4-BE49-F238E27FC236}">
                <a16:creationId xmlns:a16="http://schemas.microsoft.com/office/drawing/2014/main" id="{4CEDAB7D-67CB-4741-B2A0-E5255B7543F9}"/>
              </a:ext>
            </a:extLst>
          </p:cNvPr>
          <p:cNvSpPr txBox="1"/>
          <p:nvPr/>
        </p:nvSpPr>
        <p:spPr>
          <a:xfrm>
            <a:off x="4353541" y="384191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77C7C00-B4C7-F14C-955C-A9F2EB95C37E}"/>
              </a:ext>
            </a:extLst>
          </p:cNvPr>
          <p:cNvSpPr txBox="1"/>
          <p:nvPr/>
        </p:nvSpPr>
        <p:spPr>
          <a:xfrm>
            <a:off x="3646912" y="4733232"/>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8" name="TextBox 7">
            <a:extLst>
              <a:ext uri="{FF2B5EF4-FFF2-40B4-BE49-F238E27FC236}">
                <a16:creationId xmlns:a16="http://schemas.microsoft.com/office/drawing/2014/main" id="{4B180EB7-4185-D549-B8CE-08CFF05329AF}"/>
              </a:ext>
            </a:extLst>
          </p:cNvPr>
          <p:cNvSpPr txBox="1"/>
          <p:nvPr/>
        </p:nvSpPr>
        <p:spPr>
          <a:xfrm>
            <a:off x="6367340" y="337153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556565" y="277607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0" name="Oval 9">
            <a:extLst>
              <a:ext uri="{FF2B5EF4-FFF2-40B4-BE49-F238E27FC236}">
                <a16:creationId xmlns:a16="http://schemas.microsoft.com/office/drawing/2014/main" id="{72CCB8BB-75CC-6047-80B2-2D1A5B8676A7}"/>
              </a:ext>
            </a:extLst>
          </p:cNvPr>
          <p:cNvSpPr/>
          <p:nvPr/>
        </p:nvSpPr>
        <p:spPr>
          <a:xfrm>
            <a:off x="2556565" y="403898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1" name="Oval 10">
            <a:extLst>
              <a:ext uri="{FF2B5EF4-FFF2-40B4-BE49-F238E27FC236}">
                <a16:creationId xmlns:a16="http://schemas.microsoft.com/office/drawing/2014/main" id="{DEDEA1B6-078E-AF49-8DA6-446BC0679D55}"/>
              </a:ext>
            </a:extLst>
          </p:cNvPr>
          <p:cNvSpPr/>
          <p:nvPr/>
        </p:nvSpPr>
        <p:spPr>
          <a:xfrm>
            <a:off x="5666723" y="333349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12" name="Straight Arrow Connector 11">
            <a:extLst>
              <a:ext uri="{FF2B5EF4-FFF2-40B4-BE49-F238E27FC236}">
                <a16:creationId xmlns:a16="http://schemas.microsoft.com/office/drawing/2014/main" id="{C8CC13C2-9781-8649-BFDC-0361BBCDE0A3}"/>
              </a:ext>
            </a:extLst>
          </p:cNvPr>
          <p:cNvCxnSpPr>
            <a:cxnSpLocks/>
            <a:stCxn id="25" idx="6"/>
            <a:endCxn id="11" idx="2"/>
          </p:cNvCxnSpPr>
          <p:nvPr/>
        </p:nvCxnSpPr>
        <p:spPr>
          <a:xfrm>
            <a:off x="4665841" y="3570297"/>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5A3C96-BAA9-1F4C-B0DA-74BB3925FB41}"/>
              </a:ext>
            </a:extLst>
          </p:cNvPr>
          <p:cNvSpPr txBox="1"/>
          <p:nvPr/>
        </p:nvSpPr>
        <p:spPr>
          <a:xfrm>
            <a:off x="4751999" y="337975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21DB1A10-0C3B-FD4D-9EF2-A1915D83B8E3}"/>
              </a:ext>
            </a:extLst>
          </p:cNvPr>
          <p:cNvCxnSpPr>
            <a:cxnSpLocks/>
            <a:stCxn id="10" idx="6"/>
            <a:endCxn id="25" idx="3"/>
          </p:cNvCxnSpPr>
          <p:nvPr/>
        </p:nvCxnSpPr>
        <p:spPr>
          <a:xfrm flipV="1">
            <a:off x="3044245" y="3737744"/>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E2625-AD66-8A46-A6C1-FDE945B511C6}"/>
              </a:ext>
            </a:extLst>
          </p:cNvPr>
          <p:cNvCxnSpPr>
            <a:cxnSpLocks/>
            <a:stCxn id="10" idx="2"/>
            <a:endCxn id="18" idx="6"/>
          </p:cNvCxnSpPr>
          <p:nvPr/>
        </p:nvCxnSpPr>
        <p:spPr>
          <a:xfrm flipH="1">
            <a:off x="1433249" y="4275789"/>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5B4CDC-A4ED-234D-9585-069E522A315C}"/>
              </a:ext>
            </a:extLst>
          </p:cNvPr>
          <p:cNvSpPr txBox="1"/>
          <p:nvPr/>
        </p:nvSpPr>
        <p:spPr>
          <a:xfrm>
            <a:off x="1374681" y="2780720"/>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57CB608-AF38-9041-8899-9F4F9E76B620}"/>
              </a:ext>
            </a:extLst>
          </p:cNvPr>
          <p:cNvSpPr txBox="1"/>
          <p:nvPr/>
        </p:nvSpPr>
        <p:spPr>
          <a:xfrm>
            <a:off x="1374681" y="4032743"/>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43914F19-E8BF-1D42-A3EB-9BA3D17AAEB0}"/>
              </a:ext>
            </a:extLst>
          </p:cNvPr>
          <p:cNvSpPr/>
          <p:nvPr/>
        </p:nvSpPr>
        <p:spPr>
          <a:xfrm>
            <a:off x="945569" y="404425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19" name="Oval 18">
            <a:extLst>
              <a:ext uri="{FF2B5EF4-FFF2-40B4-BE49-F238E27FC236}">
                <a16:creationId xmlns:a16="http://schemas.microsoft.com/office/drawing/2014/main" id="{898354B3-01FE-614B-8818-357A461F1D8E}"/>
              </a:ext>
            </a:extLst>
          </p:cNvPr>
          <p:cNvSpPr/>
          <p:nvPr/>
        </p:nvSpPr>
        <p:spPr>
          <a:xfrm>
            <a:off x="945569" y="277607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433249" y="3012878"/>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1"/>
          </p:cNvCxnSpPr>
          <p:nvPr/>
        </p:nvCxnSpPr>
        <p:spPr>
          <a:xfrm>
            <a:off x="3044245" y="3012878"/>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2949940" y="327425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E6D748DD-3689-2448-ABA4-5341E4B85F84}"/>
              </a:ext>
            </a:extLst>
          </p:cNvPr>
          <p:cNvSpPr txBox="1"/>
          <p:nvPr/>
        </p:nvSpPr>
        <p:spPr>
          <a:xfrm>
            <a:off x="2962453" y="3685776"/>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D87488EE-1053-2246-B501-8EC6D4AAAC33}"/>
              </a:ext>
            </a:extLst>
          </p:cNvPr>
          <p:cNvCxnSpPr>
            <a:cxnSpLocks/>
            <a:stCxn id="25" idx="4"/>
            <a:endCxn id="5" idx="0"/>
          </p:cNvCxnSpPr>
          <p:nvPr/>
        </p:nvCxnSpPr>
        <p:spPr>
          <a:xfrm>
            <a:off x="4422001" y="3807103"/>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B8C175E-A5D6-A84C-8C62-C45C42997870}"/>
              </a:ext>
            </a:extLst>
          </p:cNvPr>
          <p:cNvSpPr/>
          <p:nvPr/>
        </p:nvSpPr>
        <p:spPr>
          <a:xfrm>
            <a:off x="4178161"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C</a:t>
            </a:r>
          </a:p>
        </p:txBody>
      </p:sp>
      <p:sp>
        <p:nvSpPr>
          <p:cNvPr id="26" name="Oval 25">
            <a:extLst>
              <a:ext uri="{FF2B5EF4-FFF2-40B4-BE49-F238E27FC236}">
                <a16:creationId xmlns:a16="http://schemas.microsoft.com/office/drawing/2014/main" id="{107AEFC3-8A3D-7545-9DC1-3CFA6F58808A}"/>
              </a:ext>
            </a:extLst>
          </p:cNvPr>
          <p:cNvSpPr/>
          <p:nvPr/>
        </p:nvSpPr>
        <p:spPr>
          <a:xfrm>
            <a:off x="7170036"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154403" y="3570297"/>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836863" y="333349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9060120" y="333349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547800" y="337711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57716" y="3570297"/>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a:off x="9547800" y="3570297"/>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872968" y="3379752"/>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4" name="Oval 33">
            <a:extLst>
              <a:ext uri="{FF2B5EF4-FFF2-40B4-BE49-F238E27FC236}">
                <a16:creationId xmlns:a16="http://schemas.microsoft.com/office/drawing/2014/main" id="{0803E3AB-B79D-3742-B239-EBCBE13284D9}"/>
              </a:ext>
            </a:extLst>
          </p:cNvPr>
          <p:cNvSpPr/>
          <p:nvPr/>
        </p:nvSpPr>
        <p:spPr>
          <a:xfrm>
            <a:off x="7166913" y="428583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35" name="Straight Arrow Connector 34">
            <a:extLst>
              <a:ext uri="{FF2B5EF4-FFF2-40B4-BE49-F238E27FC236}">
                <a16:creationId xmlns:a16="http://schemas.microsoft.com/office/drawing/2014/main" id="{65E8897F-893A-F342-8FE2-89FDFF015C24}"/>
              </a:ext>
            </a:extLst>
          </p:cNvPr>
          <p:cNvCxnSpPr>
            <a:cxnSpLocks/>
            <a:stCxn id="26" idx="4"/>
            <a:endCxn id="34" idx="0"/>
          </p:cNvCxnSpPr>
          <p:nvPr/>
        </p:nvCxnSpPr>
        <p:spPr>
          <a:xfrm flipH="1">
            <a:off x="7410753" y="3807103"/>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0134A8-EC78-6E4F-B4CE-A16ABDCA615E}"/>
              </a:ext>
            </a:extLst>
          </p:cNvPr>
          <p:cNvSpPr txBox="1"/>
          <p:nvPr/>
        </p:nvSpPr>
        <p:spPr>
          <a:xfrm>
            <a:off x="7345468" y="389103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D16E19B-2554-B04C-BA07-F0A8EE822D32}"/>
              </a:ext>
            </a:extLst>
          </p:cNvPr>
          <p:cNvSpPr txBox="1"/>
          <p:nvPr/>
        </p:nvSpPr>
        <p:spPr>
          <a:xfrm>
            <a:off x="6729316" y="4760963"/>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38" name="TextBox 37">
            <a:extLst>
              <a:ext uri="{FF2B5EF4-FFF2-40B4-BE49-F238E27FC236}">
                <a16:creationId xmlns:a16="http://schemas.microsoft.com/office/drawing/2014/main" id="{AAFF1DEA-4D8F-244E-A9F1-A9D99FFFB8ED}"/>
              </a:ext>
            </a:extLst>
          </p:cNvPr>
          <p:cNvSpPr txBox="1"/>
          <p:nvPr/>
        </p:nvSpPr>
        <p:spPr>
          <a:xfrm>
            <a:off x="721844" y="3240997"/>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39" name="TextBox 38">
            <a:extLst>
              <a:ext uri="{FF2B5EF4-FFF2-40B4-BE49-F238E27FC236}">
                <a16:creationId xmlns:a16="http://schemas.microsoft.com/office/drawing/2014/main" id="{051A452F-39F9-CB4B-956A-D1D8CC23B442}"/>
              </a:ext>
            </a:extLst>
          </p:cNvPr>
          <p:cNvSpPr txBox="1"/>
          <p:nvPr/>
        </p:nvSpPr>
        <p:spPr>
          <a:xfrm>
            <a:off x="688139" y="4506757"/>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41" name="Rectangle 40">
            <a:extLst>
              <a:ext uri="{FF2B5EF4-FFF2-40B4-BE49-F238E27FC236}">
                <a16:creationId xmlns:a16="http://schemas.microsoft.com/office/drawing/2014/main" id="{1B68770A-86EA-D84F-847D-AF662157030C}"/>
              </a:ext>
            </a:extLst>
          </p:cNvPr>
          <p:cNvSpPr/>
          <p:nvPr/>
        </p:nvSpPr>
        <p:spPr>
          <a:xfrm>
            <a:off x="8857513" y="4538228"/>
            <a:ext cx="3014806"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ies:CooperAtSea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ies:CooperingAtSea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p:txBody>
      </p:sp>
      <p:cxnSp>
        <p:nvCxnSpPr>
          <p:cNvPr id="42" name="Straight Arrow Connector 41">
            <a:extLst>
              <a:ext uri="{FF2B5EF4-FFF2-40B4-BE49-F238E27FC236}">
                <a16:creationId xmlns:a16="http://schemas.microsoft.com/office/drawing/2014/main" id="{1C86AA92-9603-FF49-883A-D4A7C8A6629B}"/>
              </a:ext>
            </a:extLst>
          </p:cNvPr>
          <p:cNvCxnSpPr>
            <a:cxnSpLocks/>
            <a:stCxn id="9" idx="7"/>
            <a:endCxn id="11" idx="1"/>
          </p:cNvCxnSpPr>
          <p:nvPr/>
        </p:nvCxnSpPr>
        <p:spPr>
          <a:xfrm rot="16200000" flipH="1">
            <a:off x="4076774" y="1741482"/>
            <a:ext cx="557419" cy="2765316"/>
          </a:xfrm>
          <a:prstGeom prst="curvedConnector3">
            <a:avLst>
              <a:gd name="adj1" fmla="val -28546"/>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1">
            <a:extLst>
              <a:ext uri="{FF2B5EF4-FFF2-40B4-BE49-F238E27FC236}">
                <a16:creationId xmlns:a16="http://schemas.microsoft.com/office/drawing/2014/main" id="{E5C7E972-951A-DD4E-B83E-EDE698D94528}"/>
              </a:ext>
            </a:extLst>
          </p:cNvPr>
          <p:cNvCxnSpPr>
            <a:cxnSpLocks/>
            <a:stCxn id="10" idx="4"/>
            <a:endCxn id="11" idx="4"/>
          </p:cNvCxnSpPr>
          <p:nvPr/>
        </p:nvCxnSpPr>
        <p:spPr>
          <a:xfrm rot="5400000" flipH="1" flipV="1">
            <a:off x="4002738" y="2604770"/>
            <a:ext cx="705492" cy="3110158"/>
          </a:xfrm>
          <a:prstGeom prst="curvedConnector3">
            <a:avLst>
              <a:gd name="adj1" fmla="val -105013"/>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AEABBFA-473E-AB43-8F50-91C57C01B982}"/>
              </a:ext>
            </a:extLst>
          </p:cNvPr>
          <p:cNvSpPr txBox="1"/>
          <p:nvPr/>
        </p:nvSpPr>
        <p:spPr>
          <a:xfrm>
            <a:off x="3924250" y="271801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03D52006-7103-B949-88A9-95C08366EF22}"/>
              </a:ext>
            </a:extLst>
          </p:cNvPr>
          <p:cNvSpPr txBox="1"/>
          <p:nvPr/>
        </p:nvSpPr>
        <p:spPr>
          <a:xfrm>
            <a:off x="3924249" y="504392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876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D7D83F-30EB-9344-A961-70FADCC639A5}"/>
              </a:ext>
            </a:extLst>
          </p:cNvPr>
          <p:cNvPicPr>
            <a:picLocks noChangeAspect="1"/>
          </p:cNvPicPr>
          <p:nvPr/>
        </p:nvPicPr>
        <p:blipFill rotWithShape="1">
          <a:blip r:embed="rId2"/>
          <a:srcRect t="39672" b="2250"/>
          <a:stretch/>
        </p:blipFill>
        <p:spPr>
          <a:xfrm>
            <a:off x="312125" y="2217577"/>
            <a:ext cx="6604319" cy="3991724"/>
          </a:xfrm>
          <a:prstGeom prst="rect">
            <a:avLst/>
          </a:prstGeom>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593784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“predicted destination”</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10571352"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Dstl Track Analytics software can produce predictions of which destination port a vessel is heading to. Each prediction consists of a number of destinations, each with its own probability measure. IES has the concept of Sailing which is a type of Movement. Movement instances can have Departure and Arrival states. All that is required in this care are Vessel (added for MIKES), Arrival, </a:t>
            </a:r>
            <a:r>
              <a:rPr lang="en-GB" sz="1400" dirty="0" err="1">
                <a:latin typeface="Roboto" panose="02000000000000000000" pitchFamily="2" charset="0"/>
                <a:ea typeface="Roboto" panose="02000000000000000000" pitchFamily="2" charset="0"/>
              </a:rPr>
              <a:t>VehicleUsed</a:t>
            </a:r>
            <a:r>
              <a:rPr lang="en-GB" sz="1400" dirty="0">
                <a:latin typeface="Roboto" panose="02000000000000000000" pitchFamily="2" charset="0"/>
                <a:ea typeface="Roboto" panose="02000000000000000000" pitchFamily="2" charset="0"/>
              </a:rPr>
              <a:t> and Sailing. So no additions required beyond Vessel. To cover the probabilities, the Arrival instances will be parts of possible worlds.</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742341" y="3845310"/>
            <a:ext cx="0" cy="92121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 name="Triangle 7">
            <a:extLst>
              <a:ext uri="{FF2B5EF4-FFF2-40B4-BE49-F238E27FC236}">
                <a16:creationId xmlns:a16="http://schemas.microsoft.com/office/drawing/2014/main" id="{C7682673-0AE0-6B4D-9F1D-7B96ADBA40EE}"/>
              </a:ext>
            </a:extLst>
          </p:cNvPr>
          <p:cNvSpPr/>
          <p:nvPr/>
        </p:nvSpPr>
        <p:spPr>
          <a:xfrm>
            <a:off x="708785" y="373604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E19912D0-5001-5749-A06C-7DA8BD859247}"/>
              </a:ext>
            </a:extLst>
          </p:cNvPr>
          <p:cNvSpPr/>
          <p:nvPr/>
        </p:nvSpPr>
        <p:spPr>
          <a:xfrm>
            <a:off x="10706817" y="3485358"/>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22" name="Rounded Rectangle 21">
            <a:extLst>
              <a:ext uri="{FF2B5EF4-FFF2-40B4-BE49-F238E27FC236}">
                <a16:creationId xmlns:a16="http://schemas.microsoft.com/office/drawing/2014/main" id="{14FA0F3C-6F87-8949-BFBE-978BA17A6D47}"/>
              </a:ext>
            </a:extLst>
          </p:cNvPr>
          <p:cNvSpPr/>
          <p:nvPr/>
        </p:nvSpPr>
        <p:spPr>
          <a:xfrm>
            <a:off x="10715510" y="412068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3" name="Elbow Connector 14">
            <a:extLst>
              <a:ext uri="{FF2B5EF4-FFF2-40B4-BE49-F238E27FC236}">
                <a16:creationId xmlns:a16="http://schemas.microsoft.com/office/drawing/2014/main" id="{10B198AA-0A96-4142-A365-E27B63489902}"/>
              </a:ext>
            </a:extLst>
          </p:cNvPr>
          <p:cNvCxnSpPr>
            <a:cxnSpLocks/>
            <a:stCxn id="24" idx="3"/>
            <a:endCxn id="22" idx="0"/>
          </p:cNvCxnSpPr>
          <p:nvPr/>
        </p:nvCxnSpPr>
        <p:spPr>
          <a:xfrm>
            <a:off x="11096079" y="3939486"/>
            <a:ext cx="3284" cy="18119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4" name="Triangle 23">
            <a:extLst>
              <a:ext uri="{FF2B5EF4-FFF2-40B4-BE49-F238E27FC236}">
                <a16:creationId xmlns:a16="http://schemas.microsoft.com/office/drawing/2014/main" id="{4270A9DC-53F7-5140-A517-8AB67D480340}"/>
              </a:ext>
            </a:extLst>
          </p:cNvPr>
          <p:cNvSpPr/>
          <p:nvPr/>
        </p:nvSpPr>
        <p:spPr>
          <a:xfrm>
            <a:off x="11035721" y="3804715"/>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ounded Rectangle 24">
            <a:extLst>
              <a:ext uri="{FF2B5EF4-FFF2-40B4-BE49-F238E27FC236}">
                <a16:creationId xmlns:a16="http://schemas.microsoft.com/office/drawing/2014/main" id="{D582AE95-844B-EB4F-99D8-0B1A363E3C10}"/>
              </a:ext>
            </a:extLst>
          </p:cNvPr>
          <p:cNvSpPr/>
          <p:nvPr/>
        </p:nvSpPr>
        <p:spPr>
          <a:xfrm>
            <a:off x="9670968" y="412068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7" name="Rounded Rectangle 26">
            <a:extLst>
              <a:ext uri="{FF2B5EF4-FFF2-40B4-BE49-F238E27FC236}">
                <a16:creationId xmlns:a16="http://schemas.microsoft.com/office/drawing/2014/main" id="{C719C56A-E819-9A4B-A419-AECC6724F327}"/>
              </a:ext>
            </a:extLst>
          </p:cNvPr>
          <p:cNvSpPr/>
          <p:nvPr/>
        </p:nvSpPr>
        <p:spPr>
          <a:xfrm>
            <a:off x="7367317" y="3594669"/>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NumericRepresentation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8" name="Elbow Connector 27">
            <a:extLst>
              <a:ext uri="{FF2B5EF4-FFF2-40B4-BE49-F238E27FC236}">
                <a16:creationId xmlns:a16="http://schemas.microsoft.com/office/drawing/2014/main" id="{B91BE168-B12B-E14D-B276-2D7093939A9B}"/>
              </a:ext>
            </a:extLst>
          </p:cNvPr>
          <p:cNvCxnSpPr>
            <a:cxnSpLocks/>
            <a:stCxn id="25" idx="1"/>
            <a:endCxn id="19" idx="3"/>
          </p:cNvCxnSpPr>
          <p:nvPr/>
        </p:nvCxnSpPr>
        <p:spPr>
          <a:xfrm rot="10800000" flipV="1">
            <a:off x="8616358" y="4272058"/>
            <a:ext cx="1054610" cy="1046"/>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2CD022-843D-8049-BED4-1AA7CA0B3F2E}"/>
              </a:ext>
            </a:extLst>
          </p:cNvPr>
          <p:cNvSpPr txBox="1"/>
          <p:nvPr/>
        </p:nvSpPr>
        <p:spPr>
          <a:xfrm>
            <a:off x="8772347" y="4118170"/>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cxnSp>
        <p:nvCxnSpPr>
          <p:cNvPr id="33" name="Elbow Connector 14">
            <a:extLst>
              <a:ext uri="{FF2B5EF4-FFF2-40B4-BE49-F238E27FC236}">
                <a16:creationId xmlns:a16="http://schemas.microsoft.com/office/drawing/2014/main" id="{617066C1-60FF-0643-BAE5-9AB81C30E356}"/>
              </a:ext>
            </a:extLst>
          </p:cNvPr>
          <p:cNvCxnSpPr>
            <a:cxnSpLocks/>
          </p:cNvCxnSpPr>
          <p:nvPr/>
        </p:nvCxnSpPr>
        <p:spPr>
          <a:xfrm>
            <a:off x="10054820" y="4030084"/>
            <a:ext cx="0" cy="9059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CF0C8A97-FBEC-2741-9224-57335B59B002}"/>
              </a:ext>
            </a:extLst>
          </p:cNvPr>
          <p:cNvCxnSpPr>
            <a:cxnSpLocks/>
          </p:cNvCxnSpPr>
          <p:nvPr/>
        </p:nvCxnSpPr>
        <p:spPr>
          <a:xfrm>
            <a:off x="10054821" y="4030084"/>
            <a:ext cx="1042900"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ACA3A9EF-07AE-6742-9A50-4603BE35FDEF}"/>
              </a:ext>
            </a:extLst>
          </p:cNvPr>
          <p:cNvSpPr txBox="1"/>
          <p:nvPr/>
        </p:nvSpPr>
        <p:spPr>
          <a:xfrm>
            <a:off x="6989653" y="4700887"/>
            <a:ext cx="4815361"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Track Analytics software provides a 0.0-&gt;1.0 probability for each destination. Therefore, the model may need to be extended with the appropriate Assess subtype and representation.  </a:t>
            </a:r>
          </a:p>
        </p:txBody>
      </p:sp>
      <p:sp>
        <p:nvSpPr>
          <p:cNvPr id="19" name="Rounded Rectangle 18">
            <a:extLst>
              <a:ext uri="{FF2B5EF4-FFF2-40B4-BE49-F238E27FC236}">
                <a16:creationId xmlns:a16="http://schemas.microsoft.com/office/drawing/2014/main" id="{7028C60C-8E83-6F45-9CDA-850B273B1508}"/>
              </a:ext>
            </a:extLst>
          </p:cNvPr>
          <p:cNvSpPr/>
          <p:nvPr/>
        </p:nvSpPr>
        <p:spPr>
          <a:xfrm>
            <a:off x="7366034" y="4146947"/>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ProbabilityRepresentation</a:t>
            </a:r>
            <a:endParaRPr lang="en-GB" sz="600" b="1" dirty="0">
              <a:solidFill>
                <a:srgbClr val="C00000"/>
              </a:solidFill>
              <a:latin typeface="Consolas" panose="020B0609020204030204" pitchFamily="49" charset="0"/>
              <a:cs typeface="Consolas" panose="020B0609020204030204" pitchFamily="49" charset="0"/>
            </a:endParaRPr>
          </a:p>
        </p:txBody>
      </p:sp>
      <p:sp>
        <p:nvSpPr>
          <p:cNvPr id="20" name="Triangle 19">
            <a:extLst>
              <a:ext uri="{FF2B5EF4-FFF2-40B4-BE49-F238E27FC236}">
                <a16:creationId xmlns:a16="http://schemas.microsoft.com/office/drawing/2014/main" id="{2505B998-478F-A74A-AC7C-117E7577914C}"/>
              </a:ext>
            </a:extLst>
          </p:cNvPr>
          <p:cNvSpPr/>
          <p:nvPr/>
        </p:nvSpPr>
        <p:spPr>
          <a:xfrm>
            <a:off x="7930838" y="3861427"/>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14">
            <a:extLst>
              <a:ext uri="{FF2B5EF4-FFF2-40B4-BE49-F238E27FC236}">
                <a16:creationId xmlns:a16="http://schemas.microsoft.com/office/drawing/2014/main" id="{95074219-89E5-EC43-BB0D-B8610B2D3EA5}"/>
              </a:ext>
            </a:extLst>
          </p:cNvPr>
          <p:cNvCxnSpPr>
            <a:cxnSpLocks/>
            <a:stCxn id="20" idx="3"/>
            <a:endCxn id="19" idx="0"/>
          </p:cNvCxnSpPr>
          <p:nvPr/>
        </p:nvCxnSpPr>
        <p:spPr>
          <a:xfrm>
            <a:off x="7991196" y="3996198"/>
            <a:ext cx="0" cy="150749"/>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203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“Predicted Destination” Use-Case Extensions</a:t>
            </a: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8" name="TextBox 7">
            <a:extLst>
              <a:ext uri="{FF2B5EF4-FFF2-40B4-BE49-F238E27FC236}">
                <a16:creationId xmlns:a16="http://schemas.microsoft.com/office/drawing/2014/main" id="{4B180EB7-4185-D549-B8CE-08CFF05329AF}"/>
              </a:ext>
            </a:extLst>
          </p:cNvPr>
          <p:cNvSpPr txBox="1"/>
          <p:nvPr/>
        </p:nvSpPr>
        <p:spPr>
          <a:xfrm>
            <a:off x="6416583" y="343703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724125" y="209625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VU</a:t>
            </a:r>
          </a:p>
        </p:txBody>
      </p:sp>
      <p:sp>
        <p:nvSpPr>
          <p:cNvPr id="16" name="TextBox 15">
            <a:extLst>
              <a:ext uri="{FF2B5EF4-FFF2-40B4-BE49-F238E27FC236}">
                <a16:creationId xmlns:a16="http://schemas.microsoft.com/office/drawing/2014/main" id="{835B4CDC-A4ED-234D-9585-069E522A315C}"/>
              </a:ext>
            </a:extLst>
          </p:cNvPr>
          <p:cNvSpPr txBox="1"/>
          <p:nvPr/>
        </p:nvSpPr>
        <p:spPr>
          <a:xfrm>
            <a:off x="1542241" y="210090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9" name="Oval 18">
            <a:extLst>
              <a:ext uri="{FF2B5EF4-FFF2-40B4-BE49-F238E27FC236}">
                <a16:creationId xmlns:a16="http://schemas.microsoft.com/office/drawing/2014/main" id="{898354B3-01FE-614B-8818-357A461F1D8E}"/>
              </a:ext>
            </a:extLst>
          </p:cNvPr>
          <p:cNvSpPr/>
          <p:nvPr/>
        </p:nvSpPr>
        <p:spPr>
          <a:xfrm>
            <a:off x="1113129" y="209625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600809" y="233306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2"/>
          </p:cNvCxnSpPr>
          <p:nvPr/>
        </p:nvCxnSpPr>
        <p:spPr>
          <a:xfrm>
            <a:off x="3211805" y="2333063"/>
            <a:ext cx="10654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3164659" y="2130104"/>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B8C175E-A5D6-A84C-8C62-C45C42997870}"/>
              </a:ext>
            </a:extLst>
          </p:cNvPr>
          <p:cNvSpPr/>
          <p:nvPr/>
        </p:nvSpPr>
        <p:spPr>
          <a:xfrm>
            <a:off x="4277261" y="209625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Sa</a:t>
            </a:r>
          </a:p>
        </p:txBody>
      </p:sp>
      <p:sp>
        <p:nvSpPr>
          <p:cNvPr id="26" name="Oval 25">
            <a:extLst>
              <a:ext uri="{FF2B5EF4-FFF2-40B4-BE49-F238E27FC236}">
                <a16:creationId xmlns:a16="http://schemas.microsoft.com/office/drawing/2014/main" id="{107AEFC3-8A3D-7545-9DC1-3CFA6F58808A}"/>
              </a:ext>
            </a:extLst>
          </p:cNvPr>
          <p:cNvSpPr/>
          <p:nvPr/>
        </p:nvSpPr>
        <p:spPr>
          <a:xfrm>
            <a:off x="7197566" y="321555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AP</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365210" y="3452360"/>
            <a:ext cx="832356" cy="234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261880" y="321328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8729723" y="321555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096154" y="3501199"/>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85246" y="3452360"/>
            <a:ext cx="104447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flipV="1">
            <a:off x="9217403" y="3450087"/>
            <a:ext cx="1044477" cy="2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685246" y="345236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B68770A-86EA-D84F-847D-AF662157030C}"/>
              </a:ext>
            </a:extLst>
          </p:cNvPr>
          <p:cNvSpPr/>
          <p:nvPr/>
        </p:nvSpPr>
        <p:spPr>
          <a:xfrm>
            <a:off x="8359765" y="4538228"/>
            <a:ext cx="3512554" cy="1969770"/>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AP	</a:t>
            </a:r>
            <a:r>
              <a:rPr lang="en-GB" sz="1100" dirty="0" err="1">
                <a:solidFill>
                  <a:srgbClr val="C00000"/>
                </a:solidFill>
                <a:latin typeface="Consolas" panose="020B0609020204030204" pitchFamily="49" charset="0"/>
              </a:rPr>
              <a:t>ies:AssessProbability</a:t>
            </a:r>
            <a:endParaRPr lang="en-GB" sz="1100" dirty="0">
              <a:solidFill>
                <a:srgbClr val="C00000"/>
              </a:solidFill>
              <a:latin typeface="Consolas" panose="020B0609020204030204" pitchFamily="49" charset="0"/>
            </a:endParaRPr>
          </a:p>
          <a:p>
            <a:r>
              <a:rPr lang="en-GB" sz="1100" dirty="0" err="1">
                <a:solidFill>
                  <a:srgbClr val="000000"/>
                </a:solidFill>
                <a:latin typeface="Consolas" panose="020B0609020204030204" pitchFamily="49" charset="0"/>
              </a:rPr>
              <a:t>Ar</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ies:Arrival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	</a:t>
            </a:r>
            <a:r>
              <a:rPr lang="en-GB" sz="1100" dirty="0" err="1">
                <a:solidFill>
                  <a:srgbClr val="000000"/>
                </a:solidFill>
                <a:latin typeface="Consolas" panose="020B0609020204030204" pitchFamily="49" charset="0"/>
              </a:rPr>
              <a:t>ies:Port</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PR	</a:t>
            </a:r>
            <a:r>
              <a:rPr lang="en-GB" sz="1100" dirty="0" err="1">
                <a:solidFill>
                  <a:srgbClr val="C00000"/>
                </a:solidFill>
                <a:latin typeface="Consolas" panose="020B0609020204030204" pitchFamily="49" charset="0"/>
              </a:rPr>
              <a:t>ies:ProbabilityRepresentation</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Sa	</a:t>
            </a:r>
            <a:r>
              <a:rPr lang="en-GB" sz="1100" dirty="0" err="1">
                <a:solidFill>
                  <a:srgbClr val="000000"/>
                </a:solidFill>
                <a:latin typeface="Consolas" panose="020B0609020204030204" pitchFamily="49" charset="0"/>
              </a:rPr>
              <a:t>ies:Sailing</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a:p>
            <a:r>
              <a:rPr lang="en-GB" sz="1100" dirty="0">
                <a:latin typeface="Consolas" panose="020B0609020204030204" pitchFamily="49" charset="0"/>
              </a:rPr>
              <a:t>VU	</a:t>
            </a:r>
            <a:r>
              <a:rPr lang="en-GB" sz="1100" dirty="0" err="1">
                <a:latin typeface="Consolas" panose="020B0609020204030204" pitchFamily="49" charset="0"/>
              </a:rPr>
              <a:t>ies:VehicleUsed</a:t>
            </a:r>
            <a:endParaRPr lang="en-GB" sz="1100" dirty="0">
              <a:latin typeface="Consolas" panose="020B0609020204030204" pitchFamily="49" charset="0"/>
            </a:endParaRPr>
          </a:p>
        </p:txBody>
      </p:sp>
      <p:sp>
        <p:nvSpPr>
          <p:cNvPr id="45" name="Oval 44">
            <a:extLst>
              <a:ext uri="{FF2B5EF4-FFF2-40B4-BE49-F238E27FC236}">
                <a16:creationId xmlns:a16="http://schemas.microsoft.com/office/drawing/2014/main" id="{E67CCEEA-89BD-BC42-83C5-0D47805707B2}"/>
              </a:ext>
            </a:extLst>
          </p:cNvPr>
          <p:cNvSpPr/>
          <p:nvPr/>
        </p:nvSpPr>
        <p:spPr>
          <a:xfrm>
            <a:off x="5877530" y="92375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P</a:t>
            </a:r>
          </a:p>
        </p:txBody>
      </p:sp>
      <p:cxnSp>
        <p:nvCxnSpPr>
          <p:cNvPr id="47" name="Straight Arrow Connector 46">
            <a:extLst>
              <a:ext uri="{FF2B5EF4-FFF2-40B4-BE49-F238E27FC236}">
                <a16:creationId xmlns:a16="http://schemas.microsoft.com/office/drawing/2014/main" id="{A472460F-9C0D-0E4C-A6D8-B7BAA046CBD3}"/>
              </a:ext>
            </a:extLst>
          </p:cNvPr>
          <p:cNvCxnSpPr>
            <a:cxnSpLocks/>
            <a:stCxn id="46" idx="2"/>
            <a:endCxn id="25" idx="6"/>
          </p:cNvCxnSpPr>
          <p:nvPr/>
        </p:nvCxnSpPr>
        <p:spPr>
          <a:xfrm flipH="1">
            <a:off x="4764941" y="2333063"/>
            <a:ext cx="111471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2953F7-1CED-9748-ACFC-4167635C9065}"/>
              </a:ext>
            </a:extLst>
          </p:cNvPr>
          <p:cNvSpPr txBox="1"/>
          <p:nvPr/>
        </p:nvSpPr>
        <p:spPr>
          <a:xfrm>
            <a:off x="5006910" y="2351439"/>
            <a:ext cx="731290"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ies:isEndOf</a:t>
            </a:r>
            <a:endParaRPr lang="en-GB" sz="700" dirty="0">
              <a:latin typeface="Consolas" panose="020B0609020204030204" pitchFamily="49" charset="0"/>
              <a:cs typeface="Consolas" panose="020B0609020204030204" pitchFamily="49" charset="0"/>
            </a:endParaRPr>
          </a:p>
        </p:txBody>
      </p:sp>
      <p:cxnSp>
        <p:nvCxnSpPr>
          <p:cNvPr id="51" name="Straight Arrow Connector 50">
            <a:extLst>
              <a:ext uri="{FF2B5EF4-FFF2-40B4-BE49-F238E27FC236}">
                <a16:creationId xmlns:a16="http://schemas.microsoft.com/office/drawing/2014/main" id="{1AA8AF1F-30A3-554D-A560-3F32FFC6A55D}"/>
              </a:ext>
            </a:extLst>
          </p:cNvPr>
          <p:cNvCxnSpPr>
            <a:cxnSpLocks/>
            <a:stCxn id="46" idx="0"/>
            <a:endCxn id="45" idx="4"/>
          </p:cNvCxnSpPr>
          <p:nvPr/>
        </p:nvCxnSpPr>
        <p:spPr>
          <a:xfrm flipH="1" flipV="1">
            <a:off x="6121370" y="1397364"/>
            <a:ext cx="2130" cy="698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EF5F91-0FAB-5249-BBA1-DAE37CFDAA59}"/>
              </a:ext>
            </a:extLst>
          </p:cNvPr>
          <p:cNvSpPr txBox="1"/>
          <p:nvPr/>
        </p:nvSpPr>
        <p:spPr>
          <a:xfrm>
            <a:off x="5322300" y="1688335"/>
            <a:ext cx="880369"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ies:inLocation</a:t>
            </a:r>
            <a:endParaRPr lang="en-GB" sz="700" dirty="0">
              <a:latin typeface="Consolas" panose="020B0609020204030204" pitchFamily="49"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A7CDAD74-5243-A948-ACCF-5F8A86FCC1C2}"/>
              </a:ext>
            </a:extLst>
          </p:cNvPr>
          <p:cNvCxnSpPr>
            <a:cxnSpLocks/>
            <a:stCxn id="46" idx="4"/>
            <a:endCxn id="11" idx="0"/>
          </p:cNvCxnSpPr>
          <p:nvPr/>
        </p:nvCxnSpPr>
        <p:spPr>
          <a:xfrm flipH="1">
            <a:off x="6121370" y="2569869"/>
            <a:ext cx="2130" cy="64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DA4FA49-E514-2341-A70E-0A198E64D587}"/>
              </a:ext>
            </a:extLst>
          </p:cNvPr>
          <p:cNvSpPr/>
          <p:nvPr/>
        </p:nvSpPr>
        <p:spPr>
          <a:xfrm>
            <a:off x="5879660" y="2096257"/>
            <a:ext cx="487680" cy="473612"/>
          </a:xfrm>
          <a:prstGeom prst="ellipse">
            <a:avLst/>
          </a:prstGeom>
          <a:solidFill>
            <a:schemeClr val="tx1">
              <a:lumMod val="85000"/>
              <a:lumOff val="1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FFC000"/>
                </a:solidFill>
                <a:latin typeface="Consolas" panose="020B0609020204030204" pitchFamily="49" charset="0"/>
                <a:cs typeface="Consolas" panose="020B0609020204030204" pitchFamily="49" charset="0"/>
              </a:rPr>
              <a:t>Ar</a:t>
            </a:r>
            <a:endParaRPr lang="en-GB" dirty="0">
              <a:solidFill>
                <a:srgbClr val="FFC000"/>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BF2AC1C9-0096-5648-867C-6A6D65E450A2}"/>
              </a:ext>
            </a:extLst>
          </p:cNvPr>
          <p:cNvSpPr/>
          <p:nvPr/>
        </p:nvSpPr>
        <p:spPr>
          <a:xfrm>
            <a:off x="7197566" y="2096257"/>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PR</a:t>
            </a:r>
          </a:p>
        </p:txBody>
      </p:sp>
      <p:sp>
        <p:nvSpPr>
          <p:cNvPr id="70" name="TextBox 69">
            <a:extLst>
              <a:ext uri="{FF2B5EF4-FFF2-40B4-BE49-F238E27FC236}">
                <a16:creationId xmlns:a16="http://schemas.microsoft.com/office/drawing/2014/main" id="{97615310-B9D6-D442-B2A5-52F5E021DAF8}"/>
              </a:ext>
            </a:extLst>
          </p:cNvPr>
          <p:cNvSpPr txBox="1"/>
          <p:nvPr/>
        </p:nvSpPr>
        <p:spPr>
          <a:xfrm>
            <a:off x="7382098" y="276519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ies:hasRepresentation</a:t>
            </a:r>
            <a:endParaRPr lang="en-GB" sz="700" dirty="0">
              <a:latin typeface="Consolas" panose="020B0609020204030204" pitchFamily="49" charset="0"/>
              <a:cs typeface="Consolas" panose="020B0609020204030204" pitchFamily="49" charset="0"/>
            </a:endParaRPr>
          </a:p>
        </p:txBody>
      </p:sp>
      <p:cxnSp>
        <p:nvCxnSpPr>
          <p:cNvPr id="71" name="Straight Arrow Connector 70">
            <a:extLst>
              <a:ext uri="{FF2B5EF4-FFF2-40B4-BE49-F238E27FC236}">
                <a16:creationId xmlns:a16="http://schemas.microsoft.com/office/drawing/2014/main" id="{69FD1806-3794-4E46-9C74-0A2C332E8FF7}"/>
              </a:ext>
            </a:extLst>
          </p:cNvPr>
          <p:cNvCxnSpPr>
            <a:cxnSpLocks/>
            <a:stCxn id="26" idx="0"/>
            <a:endCxn id="69" idx="4"/>
          </p:cNvCxnSpPr>
          <p:nvPr/>
        </p:nvCxnSpPr>
        <p:spPr>
          <a:xfrm flipV="1">
            <a:off x="7441406" y="2569869"/>
            <a:ext cx="0" cy="645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F38845-4FFB-AB41-98E0-B875F4AC3B3E}"/>
              </a:ext>
            </a:extLst>
          </p:cNvPr>
          <p:cNvSpPr txBox="1"/>
          <p:nvPr/>
        </p:nvSpPr>
        <p:spPr>
          <a:xfrm>
            <a:off x="6063017" y="27373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969F9AC5-20B1-9445-9A6C-16084045EF3E}"/>
              </a:ext>
            </a:extLst>
          </p:cNvPr>
          <p:cNvCxnSpPr>
            <a:cxnSpLocks/>
            <a:stCxn id="25" idx="5"/>
            <a:endCxn id="11" idx="1"/>
          </p:cNvCxnSpPr>
          <p:nvPr/>
        </p:nvCxnSpPr>
        <p:spPr>
          <a:xfrm>
            <a:off x="4693522" y="2500510"/>
            <a:ext cx="1255427" cy="78675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43A587-073A-424D-8F71-0EC6E0377398}"/>
              </a:ext>
            </a:extLst>
          </p:cNvPr>
          <p:cNvSpPr txBox="1"/>
          <p:nvPr/>
        </p:nvSpPr>
        <p:spPr>
          <a:xfrm>
            <a:off x="5137725" y="267196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7" name="Straight Arrow Connector 36">
            <a:extLst>
              <a:ext uri="{FF2B5EF4-FFF2-40B4-BE49-F238E27FC236}">
                <a16:creationId xmlns:a16="http://schemas.microsoft.com/office/drawing/2014/main" id="{B829087B-3C7C-E240-A421-3616219016A2}"/>
              </a:ext>
            </a:extLst>
          </p:cNvPr>
          <p:cNvCxnSpPr>
            <a:cxnSpLocks/>
            <a:stCxn id="9" idx="5"/>
            <a:endCxn id="11" idx="2"/>
          </p:cNvCxnSpPr>
          <p:nvPr/>
        </p:nvCxnSpPr>
        <p:spPr>
          <a:xfrm>
            <a:off x="3140386" y="2500510"/>
            <a:ext cx="2737144" cy="9541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F1E001-23BB-C245-A459-BDF53D10A4BB}"/>
              </a:ext>
            </a:extLst>
          </p:cNvPr>
          <p:cNvSpPr txBox="1"/>
          <p:nvPr/>
        </p:nvSpPr>
        <p:spPr>
          <a:xfrm>
            <a:off x="4504543" y="318952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DEDEA1B6-078E-AF49-8DA6-446BC0679D55}"/>
              </a:ext>
            </a:extLst>
          </p:cNvPr>
          <p:cNvSpPr/>
          <p:nvPr/>
        </p:nvSpPr>
        <p:spPr>
          <a:xfrm>
            <a:off x="5877530" y="321790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Tree>
    <p:extLst>
      <p:ext uri="{BB962C8B-B14F-4D97-AF65-F5344CB8AC3E}">
        <p14:creationId xmlns:p14="http://schemas.microsoft.com/office/powerpoint/2010/main" val="130602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237687" y="168332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81574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“approaching”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extension follows exactly the same pattern as the “following” use-case. It even includes the idea of deliberate / active approaching</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6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71625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“Approaching”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368016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63840-87AB-D84D-B093-91B84A630C2A}"/>
              </a:ext>
            </a:extLst>
          </p:cNvPr>
          <p:cNvSpPr txBox="1"/>
          <p:nvPr/>
        </p:nvSpPr>
        <p:spPr>
          <a:xfrm>
            <a:off x="263309" y="239371"/>
            <a:ext cx="2986715"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Stage 1 – Track Data</a:t>
            </a:r>
          </a:p>
        </p:txBody>
      </p:sp>
      <p:sp>
        <p:nvSpPr>
          <p:cNvPr id="3" name="TextBox 2">
            <a:extLst>
              <a:ext uri="{FF2B5EF4-FFF2-40B4-BE49-F238E27FC236}">
                <a16:creationId xmlns:a16="http://schemas.microsoft.com/office/drawing/2014/main" id="{FAA9A40F-2E9E-7C48-B636-B5394F0F2BAF}"/>
              </a:ext>
            </a:extLst>
          </p:cNvPr>
          <p:cNvSpPr txBox="1"/>
          <p:nvPr/>
        </p:nvSpPr>
        <p:spPr>
          <a:xfrm>
            <a:off x="630789" y="1017087"/>
            <a:ext cx="11305309"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We have built a simple track provider that accumulates AIS data until it hits a user-defined threshold of data points per vessel then it pushes out an IES message containing the track information for that vessel onto the Kafka log. Users can set the throughput rate and track size as environment variables that are provided to the container (Docker).</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Data is in n-triples format, zipped before being put onto Kafka. At the request of Canada, heading, course and vessel / activity type data has not been mapped (they plan to calculate it).</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slides that follow show the necessary additions to IES that were needed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and </a:t>
            </a:r>
            <a:r>
              <a:rPr lang="en-GB" sz="1400" dirty="0" err="1">
                <a:latin typeface="Roboto" panose="02000000000000000000" pitchFamily="2" charset="0"/>
                <a:ea typeface="Roboto" panose="02000000000000000000" pitchFamily="2" charset="0"/>
              </a:rPr>
              <a:t>LocationTransponder</a:t>
            </a:r>
            <a:r>
              <a:rPr lang="en-GB" sz="14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43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7976CB4C-9458-424A-A4D1-CCB5783FC161}"/>
              </a:ext>
            </a:extLst>
          </p:cNvPr>
          <p:cNvSpPr/>
          <p:nvPr/>
        </p:nvSpPr>
        <p:spPr>
          <a:xfrm>
            <a:off x="4058734" y="2038735"/>
            <a:ext cx="1451894" cy="563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C257604D-F5B1-2D4F-95FC-42670029D5B8}"/>
              </a:ext>
            </a:extLst>
          </p:cNvPr>
          <p:cNvSpPr/>
          <p:nvPr/>
        </p:nvSpPr>
        <p:spPr>
          <a:xfrm>
            <a:off x="2595880" y="2468180"/>
            <a:ext cx="2032000" cy="40328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rgbClr val="C00000"/>
                </a:solidFill>
                <a:latin typeface="Roboto" panose="02000000000000000000" pitchFamily="2" charset="0"/>
                <a:ea typeface="Roboto" panose="02000000000000000000" pitchFamily="2" charset="0"/>
              </a:rPr>
              <a:t>new stuff</a:t>
            </a:r>
          </a:p>
        </p:txBody>
      </p:sp>
      <p:sp>
        <p:nvSpPr>
          <p:cNvPr id="2058" name="Rectangle 2057">
            <a:extLst>
              <a:ext uri="{FF2B5EF4-FFF2-40B4-BE49-F238E27FC236}">
                <a16:creationId xmlns:a16="http://schemas.microsoft.com/office/drawing/2014/main" id="{D8B70B1B-1EFC-394D-92F3-EC298217A6F2}"/>
              </a:ext>
            </a:extLst>
          </p:cNvPr>
          <p:cNvSpPr/>
          <p:nvPr/>
        </p:nvSpPr>
        <p:spPr>
          <a:xfrm>
            <a:off x="1954596" y="1996440"/>
            <a:ext cx="1128964" cy="5797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DBC6E6-81EE-FF45-A817-F368946D703C}"/>
              </a:ext>
            </a:extLst>
          </p:cNvPr>
          <p:cNvSpPr txBox="1"/>
          <p:nvPr/>
        </p:nvSpPr>
        <p:spPr>
          <a:xfrm>
            <a:off x="263309" y="239371"/>
            <a:ext cx="616386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Proposed IES Modifications for Assessments</a:t>
            </a:r>
          </a:p>
        </p:txBody>
      </p:sp>
      <p:cxnSp>
        <p:nvCxnSpPr>
          <p:cNvPr id="3" name="Elbow Connector 14">
            <a:extLst>
              <a:ext uri="{FF2B5EF4-FFF2-40B4-BE49-F238E27FC236}">
                <a16:creationId xmlns:a16="http://schemas.microsoft.com/office/drawing/2014/main" id="{F2F98AC3-707B-1148-9FEA-EBAD21CB8755}"/>
              </a:ext>
            </a:extLst>
          </p:cNvPr>
          <p:cNvCxnSpPr>
            <a:cxnSpLocks/>
            <a:stCxn id="4" idx="0"/>
            <a:endCxn id="6" idx="2"/>
          </p:cNvCxnSpPr>
          <p:nvPr/>
        </p:nvCxnSpPr>
        <p:spPr>
          <a:xfrm flipV="1">
            <a:off x="2530113" y="1741064"/>
            <a:ext cx="0" cy="39828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 name="Rounded Rectangle 3">
            <a:extLst>
              <a:ext uri="{FF2B5EF4-FFF2-40B4-BE49-F238E27FC236}">
                <a16:creationId xmlns:a16="http://schemas.microsoft.com/office/drawing/2014/main" id="{5E38AC59-EF07-8044-8DCF-6356A439CFC2}"/>
              </a:ext>
            </a:extLst>
          </p:cNvPr>
          <p:cNvSpPr/>
          <p:nvPr/>
        </p:nvSpPr>
        <p:spPr>
          <a:xfrm>
            <a:off x="2146260" y="213935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5" name="Triangle 4">
            <a:extLst>
              <a:ext uri="{FF2B5EF4-FFF2-40B4-BE49-F238E27FC236}">
                <a16:creationId xmlns:a16="http://schemas.microsoft.com/office/drawing/2014/main" id="{6B1A3BC9-3978-6840-8DE0-772C7831F321}"/>
              </a:ext>
            </a:extLst>
          </p:cNvPr>
          <p:cNvSpPr/>
          <p:nvPr/>
        </p:nvSpPr>
        <p:spPr>
          <a:xfrm>
            <a:off x="2475164" y="1755981"/>
            <a:ext cx="120716" cy="134771"/>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84E0D57A-3B80-D642-A769-61BA14699301}"/>
              </a:ext>
            </a:extLst>
          </p:cNvPr>
          <p:cNvSpPr/>
          <p:nvPr/>
        </p:nvSpPr>
        <p:spPr>
          <a:xfrm>
            <a:off x="2146260" y="143831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Event</a:t>
            </a:r>
          </a:p>
        </p:txBody>
      </p:sp>
      <p:sp>
        <p:nvSpPr>
          <p:cNvPr id="7" name="Rounded Rectangle 6">
            <a:extLst>
              <a:ext uri="{FF2B5EF4-FFF2-40B4-BE49-F238E27FC236}">
                <a16:creationId xmlns:a16="http://schemas.microsoft.com/office/drawing/2014/main" id="{2116BEAB-F994-3A48-BF88-B44BD52D14EC}"/>
              </a:ext>
            </a:extLst>
          </p:cNvPr>
          <p:cNvSpPr/>
          <p:nvPr/>
        </p:nvSpPr>
        <p:spPr>
          <a:xfrm>
            <a:off x="785341" y="249089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1D6D135B-6EE8-C642-B4A3-CF6810B04A20}"/>
              </a:ext>
            </a:extLst>
          </p:cNvPr>
          <p:cNvSpPr/>
          <p:nvPr/>
        </p:nvSpPr>
        <p:spPr>
          <a:xfrm>
            <a:off x="2691583" y="307363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AssessToBeRemoteChance</a:t>
            </a:r>
            <a:endParaRPr lang="en-GB" sz="600" b="1" dirty="0">
              <a:solidFill>
                <a:srgbClr val="C00000"/>
              </a:solidFill>
              <a:latin typeface="Consolas" panose="020B0609020204030204" pitchFamily="49" charset="0"/>
              <a:cs typeface="Consolas" panose="020B0609020204030204" pitchFamily="49" charset="0"/>
            </a:endParaRPr>
          </a:p>
        </p:txBody>
      </p:sp>
      <p:pic>
        <p:nvPicPr>
          <p:cNvPr id="2050" name="Picture 2">
            <a:extLst>
              <a:ext uri="{FF2B5EF4-FFF2-40B4-BE49-F238E27FC236}">
                <a16:creationId xmlns:a16="http://schemas.microsoft.com/office/drawing/2014/main" id="{ADEAA875-1DFA-464D-8573-002014CDC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148" y="1107440"/>
            <a:ext cx="3882292" cy="252349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93EDFF5-009D-B744-B6E3-3AC41573FA53}"/>
              </a:ext>
            </a:extLst>
          </p:cNvPr>
          <p:cNvSpPr/>
          <p:nvPr/>
        </p:nvSpPr>
        <p:spPr>
          <a:xfrm>
            <a:off x="2691583" y="348885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AssessToBeHighlyUnlikely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7" name="Elbow Connector 14">
            <a:extLst>
              <a:ext uri="{FF2B5EF4-FFF2-40B4-BE49-F238E27FC236}">
                <a16:creationId xmlns:a16="http://schemas.microsoft.com/office/drawing/2014/main" id="{AAA9D69D-F32D-1A47-836F-03F6A10FEEFC}"/>
              </a:ext>
            </a:extLst>
          </p:cNvPr>
          <p:cNvCxnSpPr>
            <a:cxnSpLocks/>
            <a:endCxn id="4" idx="2"/>
          </p:cNvCxnSpPr>
          <p:nvPr/>
        </p:nvCxnSpPr>
        <p:spPr>
          <a:xfrm flipV="1">
            <a:off x="2530112" y="2442104"/>
            <a:ext cx="1" cy="537144"/>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a:extLst>
              <a:ext uri="{FF2B5EF4-FFF2-40B4-BE49-F238E27FC236}">
                <a16:creationId xmlns:a16="http://schemas.microsoft.com/office/drawing/2014/main" id="{B53B05E1-246C-A046-96DF-30BFD182E409}"/>
              </a:ext>
            </a:extLst>
          </p:cNvPr>
          <p:cNvSpPr/>
          <p:nvPr/>
        </p:nvSpPr>
        <p:spPr>
          <a:xfrm>
            <a:off x="2691583" y="39135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AssessToBeUnlikely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2B46C694-2EE6-154E-AB25-00E530EF9116}"/>
              </a:ext>
            </a:extLst>
          </p:cNvPr>
          <p:cNvSpPr/>
          <p:nvPr/>
        </p:nvSpPr>
        <p:spPr>
          <a:xfrm>
            <a:off x="2691583" y="433821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AssessToBeRealisticPossibility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4DFC390-ED8C-0142-849B-8C182EF61E32}"/>
              </a:ext>
            </a:extLst>
          </p:cNvPr>
          <p:cNvSpPr/>
          <p:nvPr/>
        </p:nvSpPr>
        <p:spPr>
          <a:xfrm>
            <a:off x="2691583" y="48157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AssessToBeLikelyOrProbably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7DC4B09B-B634-AF45-AF6D-B1B2CA51B593}"/>
              </a:ext>
            </a:extLst>
          </p:cNvPr>
          <p:cNvSpPr/>
          <p:nvPr/>
        </p:nvSpPr>
        <p:spPr>
          <a:xfrm>
            <a:off x="2691583" y="5235010"/>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50623517-F5C8-D94A-A14F-4D346C284099}"/>
              </a:ext>
            </a:extLst>
          </p:cNvPr>
          <p:cNvSpPr/>
          <p:nvPr/>
        </p:nvSpPr>
        <p:spPr>
          <a:xfrm>
            <a:off x="2691583" y="5654286"/>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AssessToBeAlmostCertain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5" name="Elbow Connector 14">
            <a:extLst>
              <a:ext uri="{FF2B5EF4-FFF2-40B4-BE49-F238E27FC236}">
                <a16:creationId xmlns:a16="http://schemas.microsoft.com/office/drawing/2014/main" id="{B9BE8048-7E40-604E-89A2-7CFED55F1D5F}"/>
              </a:ext>
            </a:extLst>
          </p:cNvPr>
          <p:cNvCxnSpPr>
            <a:cxnSpLocks/>
            <a:stCxn id="16" idx="1"/>
            <a:endCxn id="41" idx="3"/>
          </p:cNvCxnSpPr>
          <p:nvPr/>
        </p:nvCxnSpPr>
        <p:spPr>
          <a:xfrm rot="10800000">
            <a:off x="2535523" y="2593480"/>
            <a:ext cx="156061" cy="104675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14">
            <a:extLst>
              <a:ext uri="{FF2B5EF4-FFF2-40B4-BE49-F238E27FC236}">
                <a16:creationId xmlns:a16="http://schemas.microsoft.com/office/drawing/2014/main" id="{2027927C-9D67-F84E-9659-77EA49B7E2A6}"/>
              </a:ext>
            </a:extLst>
          </p:cNvPr>
          <p:cNvCxnSpPr>
            <a:cxnSpLocks/>
            <a:stCxn id="20" idx="1"/>
            <a:endCxn id="41" idx="3"/>
          </p:cNvCxnSpPr>
          <p:nvPr/>
        </p:nvCxnSpPr>
        <p:spPr>
          <a:xfrm rot="10800000">
            <a:off x="2535523" y="2593480"/>
            <a:ext cx="156061" cy="14714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14">
            <a:extLst>
              <a:ext uri="{FF2B5EF4-FFF2-40B4-BE49-F238E27FC236}">
                <a16:creationId xmlns:a16="http://schemas.microsoft.com/office/drawing/2014/main" id="{173CC1E2-65F9-6740-8F24-5E171114D3FD}"/>
              </a:ext>
            </a:extLst>
          </p:cNvPr>
          <p:cNvCxnSpPr>
            <a:cxnSpLocks/>
            <a:stCxn id="21" idx="1"/>
            <a:endCxn id="41" idx="3"/>
          </p:cNvCxnSpPr>
          <p:nvPr/>
        </p:nvCxnSpPr>
        <p:spPr>
          <a:xfrm rot="10800000">
            <a:off x="2535523" y="2593480"/>
            <a:ext cx="156061" cy="189611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Elbow Connector 14">
            <a:extLst>
              <a:ext uri="{FF2B5EF4-FFF2-40B4-BE49-F238E27FC236}">
                <a16:creationId xmlns:a16="http://schemas.microsoft.com/office/drawing/2014/main" id="{7C8E66B3-C2E0-B943-9635-4E0D4C9F51CA}"/>
              </a:ext>
            </a:extLst>
          </p:cNvPr>
          <p:cNvCxnSpPr>
            <a:cxnSpLocks/>
            <a:stCxn id="22" idx="1"/>
            <a:endCxn id="41" idx="3"/>
          </p:cNvCxnSpPr>
          <p:nvPr/>
        </p:nvCxnSpPr>
        <p:spPr>
          <a:xfrm rot="10800000">
            <a:off x="2535523" y="2593480"/>
            <a:ext cx="156061" cy="23736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B424FDA9-F875-3C40-80F8-B02EA54CC1EF}"/>
              </a:ext>
            </a:extLst>
          </p:cNvPr>
          <p:cNvCxnSpPr>
            <a:cxnSpLocks/>
            <a:stCxn id="23" idx="1"/>
            <a:endCxn id="41" idx="3"/>
          </p:cNvCxnSpPr>
          <p:nvPr/>
        </p:nvCxnSpPr>
        <p:spPr>
          <a:xfrm rot="10800000">
            <a:off x="2535523" y="2593480"/>
            <a:ext cx="156061" cy="279290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Elbow Connector 14">
            <a:extLst>
              <a:ext uri="{FF2B5EF4-FFF2-40B4-BE49-F238E27FC236}">
                <a16:creationId xmlns:a16="http://schemas.microsoft.com/office/drawing/2014/main" id="{DFE2E774-9BE8-3E48-9B07-44B52701F528}"/>
              </a:ext>
            </a:extLst>
          </p:cNvPr>
          <p:cNvCxnSpPr>
            <a:cxnSpLocks/>
            <a:stCxn id="24" idx="1"/>
            <a:endCxn id="41" idx="3"/>
          </p:cNvCxnSpPr>
          <p:nvPr/>
        </p:nvCxnSpPr>
        <p:spPr>
          <a:xfrm rot="10800000">
            <a:off x="2535523" y="2593480"/>
            <a:ext cx="156061" cy="3212182"/>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a:extLst>
              <a:ext uri="{FF2B5EF4-FFF2-40B4-BE49-F238E27FC236}">
                <a16:creationId xmlns:a16="http://schemas.microsoft.com/office/drawing/2014/main" id="{9D08B2D6-85E5-694C-A91C-23E059212DC2}"/>
              </a:ext>
            </a:extLst>
          </p:cNvPr>
          <p:cNvSpPr/>
          <p:nvPr/>
        </p:nvSpPr>
        <p:spPr>
          <a:xfrm>
            <a:off x="4263849" y="143323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ClassOfEvent</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5A16DB1B-C717-9744-9863-2D9911D9F5A9}"/>
              </a:ext>
            </a:extLst>
          </p:cNvPr>
          <p:cNvSpPr/>
          <p:nvPr/>
        </p:nvSpPr>
        <p:spPr>
          <a:xfrm>
            <a:off x="4263849" y="213935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FF0000"/>
                </a:solidFill>
                <a:latin typeface="Consolas" panose="020B0609020204030204" pitchFamily="49" charset="0"/>
                <a:cs typeface="Consolas" panose="020B0609020204030204" pitchFamily="49" charset="0"/>
              </a:rPr>
              <a:t>&lt;&lt;</a:t>
            </a:r>
            <a:r>
              <a:rPr lang="en-GB" sz="600" b="1" dirty="0" err="1">
                <a:solidFill>
                  <a:srgbClr val="FF0000"/>
                </a:solidFill>
                <a:latin typeface="Consolas" panose="020B0609020204030204" pitchFamily="49" charset="0"/>
                <a:cs typeface="Consolas" panose="020B0609020204030204" pitchFamily="49" charset="0"/>
              </a:rPr>
              <a:t>rdfsClass</a:t>
            </a:r>
            <a:r>
              <a:rPr lang="en-GB" sz="600" b="1" dirty="0">
                <a:solidFill>
                  <a:srgbClr val="FF0000"/>
                </a:solidFill>
                <a:latin typeface="Consolas" panose="020B0609020204030204" pitchFamily="49" charset="0"/>
                <a:cs typeface="Consolas" panose="020B0609020204030204" pitchFamily="49" charset="0"/>
              </a:rPr>
              <a:t>&gt;&gt;</a:t>
            </a:r>
          </a:p>
          <a:p>
            <a:pPr algn="ctr"/>
            <a:r>
              <a:rPr lang="en-GB" sz="600" b="1" dirty="0" err="1">
                <a:solidFill>
                  <a:srgbClr val="FF0000"/>
                </a:solidFill>
                <a:latin typeface="Consolas" panose="020B0609020204030204" pitchFamily="49" charset="0"/>
                <a:cs typeface="Consolas" panose="020B0609020204030204" pitchFamily="49" charset="0"/>
              </a:rPr>
              <a:t>PhiaAssessmentYardstick</a:t>
            </a:r>
            <a:endParaRPr lang="en-GB" sz="600" b="1" dirty="0">
              <a:solidFill>
                <a:srgbClr val="FF0000"/>
              </a:solidFill>
              <a:latin typeface="Consolas" panose="020B0609020204030204" pitchFamily="49" charset="0"/>
              <a:cs typeface="Consolas" panose="020B0609020204030204" pitchFamily="49" charset="0"/>
            </a:endParaRPr>
          </a:p>
        </p:txBody>
      </p:sp>
      <p:sp>
        <p:nvSpPr>
          <p:cNvPr id="41" name="Triangle 40">
            <a:extLst>
              <a:ext uri="{FF2B5EF4-FFF2-40B4-BE49-F238E27FC236}">
                <a16:creationId xmlns:a16="http://schemas.microsoft.com/office/drawing/2014/main" id="{AC224461-67A3-1D4A-8E7D-BB5991628FA5}"/>
              </a:ext>
            </a:extLst>
          </p:cNvPr>
          <p:cNvSpPr/>
          <p:nvPr/>
        </p:nvSpPr>
        <p:spPr>
          <a:xfrm>
            <a:off x="2475164" y="24587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2" name="Elbow Connector 14">
            <a:extLst>
              <a:ext uri="{FF2B5EF4-FFF2-40B4-BE49-F238E27FC236}">
                <a16:creationId xmlns:a16="http://schemas.microsoft.com/office/drawing/2014/main" id="{243C83A4-31AF-2148-9F06-D6E5DA87E674}"/>
              </a:ext>
            </a:extLst>
          </p:cNvPr>
          <p:cNvCxnSpPr>
            <a:cxnSpLocks/>
            <a:stCxn id="40" idx="0"/>
            <a:endCxn id="39" idx="2"/>
          </p:cNvCxnSpPr>
          <p:nvPr/>
        </p:nvCxnSpPr>
        <p:spPr>
          <a:xfrm flipV="1">
            <a:off x="4828331" y="1735984"/>
            <a:ext cx="0" cy="40336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5" name="Triangle 44">
            <a:extLst>
              <a:ext uri="{FF2B5EF4-FFF2-40B4-BE49-F238E27FC236}">
                <a16:creationId xmlns:a16="http://schemas.microsoft.com/office/drawing/2014/main" id="{2DF307B5-2B8F-544F-8A23-91769C18E86D}"/>
              </a:ext>
            </a:extLst>
          </p:cNvPr>
          <p:cNvSpPr/>
          <p:nvPr/>
        </p:nvSpPr>
        <p:spPr>
          <a:xfrm>
            <a:off x="4767972" y="1755981"/>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Elbow Connector 14">
            <a:extLst>
              <a:ext uri="{FF2B5EF4-FFF2-40B4-BE49-F238E27FC236}">
                <a16:creationId xmlns:a16="http://schemas.microsoft.com/office/drawing/2014/main" id="{16304156-791F-CF43-800C-E470496405B9}"/>
              </a:ext>
            </a:extLst>
          </p:cNvPr>
          <p:cNvCxnSpPr>
            <a:cxnSpLocks/>
            <a:stCxn id="40" idx="2"/>
            <a:endCxn id="10" idx="3"/>
          </p:cNvCxnSpPr>
          <p:nvPr/>
        </p:nvCxnSpPr>
        <p:spPr>
          <a:xfrm rot="5400000">
            <a:off x="4275644" y="2672327"/>
            <a:ext cx="782910"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Elbow Connector 14">
            <a:extLst>
              <a:ext uri="{FF2B5EF4-FFF2-40B4-BE49-F238E27FC236}">
                <a16:creationId xmlns:a16="http://schemas.microsoft.com/office/drawing/2014/main" id="{82DD68CB-2DCA-A540-890E-FECAA5978DF4}"/>
              </a:ext>
            </a:extLst>
          </p:cNvPr>
          <p:cNvCxnSpPr>
            <a:cxnSpLocks/>
            <a:stCxn id="40" idx="2"/>
            <a:endCxn id="16" idx="3"/>
          </p:cNvCxnSpPr>
          <p:nvPr/>
        </p:nvCxnSpPr>
        <p:spPr>
          <a:xfrm rot="5400000">
            <a:off x="4068036" y="2879935"/>
            <a:ext cx="119812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Elbow Connector 14">
            <a:extLst>
              <a:ext uri="{FF2B5EF4-FFF2-40B4-BE49-F238E27FC236}">
                <a16:creationId xmlns:a16="http://schemas.microsoft.com/office/drawing/2014/main" id="{0F2AF481-4A26-4641-B5B3-9A94AA440080}"/>
              </a:ext>
            </a:extLst>
          </p:cNvPr>
          <p:cNvCxnSpPr>
            <a:cxnSpLocks/>
            <a:stCxn id="40" idx="2"/>
            <a:endCxn id="20" idx="3"/>
          </p:cNvCxnSpPr>
          <p:nvPr/>
        </p:nvCxnSpPr>
        <p:spPr>
          <a:xfrm rot="5400000">
            <a:off x="3855696" y="3092275"/>
            <a:ext cx="16228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Elbow Connector 14">
            <a:extLst>
              <a:ext uri="{FF2B5EF4-FFF2-40B4-BE49-F238E27FC236}">
                <a16:creationId xmlns:a16="http://schemas.microsoft.com/office/drawing/2014/main" id="{221FE280-A10D-104D-A32E-8490DD001FA2}"/>
              </a:ext>
            </a:extLst>
          </p:cNvPr>
          <p:cNvCxnSpPr>
            <a:cxnSpLocks/>
            <a:stCxn id="40" idx="2"/>
            <a:endCxn id="21" idx="3"/>
          </p:cNvCxnSpPr>
          <p:nvPr/>
        </p:nvCxnSpPr>
        <p:spPr>
          <a:xfrm rot="5400000">
            <a:off x="3643356" y="3304615"/>
            <a:ext cx="204748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14">
            <a:extLst>
              <a:ext uri="{FF2B5EF4-FFF2-40B4-BE49-F238E27FC236}">
                <a16:creationId xmlns:a16="http://schemas.microsoft.com/office/drawing/2014/main" id="{5CCECD65-5E40-6848-B84A-D58240B41344}"/>
              </a:ext>
            </a:extLst>
          </p:cNvPr>
          <p:cNvCxnSpPr>
            <a:cxnSpLocks/>
            <a:stCxn id="40" idx="2"/>
            <a:endCxn id="22" idx="3"/>
          </p:cNvCxnSpPr>
          <p:nvPr/>
        </p:nvCxnSpPr>
        <p:spPr>
          <a:xfrm rot="5400000">
            <a:off x="3404596" y="3543375"/>
            <a:ext cx="25250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6" name="Elbow Connector 14">
            <a:extLst>
              <a:ext uri="{FF2B5EF4-FFF2-40B4-BE49-F238E27FC236}">
                <a16:creationId xmlns:a16="http://schemas.microsoft.com/office/drawing/2014/main" id="{AD7B4A1D-28F1-0D40-A53E-8225AED5A027}"/>
              </a:ext>
            </a:extLst>
          </p:cNvPr>
          <p:cNvCxnSpPr>
            <a:cxnSpLocks/>
            <a:stCxn id="40" idx="2"/>
            <a:endCxn id="23" idx="3"/>
          </p:cNvCxnSpPr>
          <p:nvPr/>
        </p:nvCxnSpPr>
        <p:spPr>
          <a:xfrm rot="5400000">
            <a:off x="3194958" y="3753013"/>
            <a:ext cx="2944282"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Elbow Connector 14">
            <a:extLst>
              <a:ext uri="{FF2B5EF4-FFF2-40B4-BE49-F238E27FC236}">
                <a16:creationId xmlns:a16="http://schemas.microsoft.com/office/drawing/2014/main" id="{BD066AB7-FF6B-7046-A96D-D88389A63BEB}"/>
              </a:ext>
            </a:extLst>
          </p:cNvPr>
          <p:cNvCxnSpPr>
            <a:cxnSpLocks/>
            <a:stCxn id="40" idx="2"/>
            <a:endCxn id="24" idx="3"/>
          </p:cNvCxnSpPr>
          <p:nvPr/>
        </p:nvCxnSpPr>
        <p:spPr>
          <a:xfrm rot="5400000">
            <a:off x="2985320" y="3962651"/>
            <a:ext cx="3363558"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Elbow Connector 14">
            <a:extLst>
              <a:ext uri="{FF2B5EF4-FFF2-40B4-BE49-F238E27FC236}">
                <a16:creationId xmlns:a16="http://schemas.microsoft.com/office/drawing/2014/main" id="{79338109-E5C7-3840-A470-D69759D9592B}"/>
              </a:ext>
            </a:extLst>
          </p:cNvPr>
          <p:cNvCxnSpPr>
            <a:cxnSpLocks/>
            <a:stCxn id="39" idx="1"/>
            <a:endCxn id="6" idx="3"/>
          </p:cNvCxnSpPr>
          <p:nvPr/>
        </p:nvCxnSpPr>
        <p:spPr>
          <a:xfrm flipH="1">
            <a:off x="2913965" y="1584608"/>
            <a:ext cx="1349884" cy="5080"/>
          </a:xfrm>
          <a:prstGeom prst="straightConnector1">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56" name="Rectangle 2055">
            <a:extLst>
              <a:ext uri="{FF2B5EF4-FFF2-40B4-BE49-F238E27FC236}">
                <a16:creationId xmlns:a16="http://schemas.microsoft.com/office/drawing/2014/main" id="{CE4C1081-9CFA-9F4F-A3A1-0930462DC401}"/>
              </a:ext>
            </a:extLst>
          </p:cNvPr>
          <p:cNvSpPr/>
          <p:nvPr/>
        </p:nvSpPr>
        <p:spPr>
          <a:xfrm>
            <a:off x="4793819" y="2576168"/>
            <a:ext cx="582211"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rdf:type</a:t>
            </a:r>
            <a:endParaRPr lang="en-GB" sz="1600" dirty="0"/>
          </a:p>
        </p:txBody>
      </p:sp>
      <p:sp>
        <p:nvSpPr>
          <p:cNvPr id="76" name="Rectangle 75">
            <a:extLst>
              <a:ext uri="{FF2B5EF4-FFF2-40B4-BE49-F238E27FC236}">
                <a16:creationId xmlns:a16="http://schemas.microsoft.com/office/drawing/2014/main" id="{A76267A1-3230-ED42-BDEF-572A66461560}"/>
              </a:ext>
            </a:extLst>
          </p:cNvPr>
          <p:cNvSpPr/>
          <p:nvPr/>
        </p:nvSpPr>
        <p:spPr>
          <a:xfrm>
            <a:off x="1526463" y="2626673"/>
            <a:ext cx="930063" cy="200055"/>
          </a:xfrm>
          <a:prstGeom prst="rect">
            <a:avLst/>
          </a:prstGeom>
        </p:spPr>
        <p:txBody>
          <a:bodyPr wrap="none">
            <a:spAutoFit/>
          </a:bodyPr>
          <a:lstStyle/>
          <a:p>
            <a:r>
              <a:rPr lang="en-GB" sz="700" dirty="0" err="1">
                <a:solidFill>
                  <a:srgbClr val="0432FF"/>
                </a:solidFill>
                <a:latin typeface="Consolas" panose="020B0609020204030204" pitchFamily="49" charset="0"/>
                <a:cs typeface="Consolas" panose="020B0609020204030204" pitchFamily="49" charset="0"/>
              </a:rPr>
              <a:t>rdfs:subClassOf</a:t>
            </a:r>
            <a:endParaRPr lang="en-GB" sz="1600" dirty="0">
              <a:solidFill>
                <a:srgbClr val="0432FF"/>
              </a:solidFill>
            </a:endParaRPr>
          </a:p>
        </p:txBody>
      </p:sp>
      <p:sp>
        <p:nvSpPr>
          <p:cNvPr id="77" name="Rectangle 76">
            <a:extLst>
              <a:ext uri="{FF2B5EF4-FFF2-40B4-BE49-F238E27FC236}">
                <a16:creationId xmlns:a16="http://schemas.microsoft.com/office/drawing/2014/main" id="{057719C9-0B97-9747-A966-C11B03C7ACA6}"/>
              </a:ext>
            </a:extLst>
          </p:cNvPr>
          <p:cNvSpPr/>
          <p:nvPr/>
        </p:nvSpPr>
        <p:spPr>
          <a:xfrm>
            <a:off x="3134886" y="1384553"/>
            <a:ext cx="830677"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ies:powertype</a:t>
            </a:r>
            <a:endParaRPr lang="en-GB" sz="1600" dirty="0"/>
          </a:p>
        </p:txBody>
      </p:sp>
      <p:sp>
        <p:nvSpPr>
          <p:cNvPr id="2057" name="TextBox 2056">
            <a:extLst>
              <a:ext uri="{FF2B5EF4-FFF2-40B4-BE49-F238E27FC236}">
                <a16:creationId xmlns:a16="http://schemas.microsoft.com/office/drawing/2014/main" id="{20FFDECB-69D0-494F-8797-4888056BFDA7}"/>
              </a:ext>
            </a:extLst>
          </p:cNvPr>
          <p:cNvSpPr txBox="1"/>
          <p:nvPr/>
        </p:nvSpPr>
        <p:spPr>
          <a:xfrm>
            <a:off x="5740400" y="3594924"/>
            <a:ext cx="6316153" cy="246221"/>
          </a:xfrm>
          <a:prstGeom prst="rect">
            <a:avLst/>
          </a:prstGeom>
          <a:noFill/>
        </p:spPr>
        <p:txBody>
          <a:bodyPr wrap="none" rtlCol="0">
            <a:spAutoFit/>
          </a:bodyPr>
          <a:lstStyle/>
          <a:p>
            <a:r>
              <a:rPr lang="en-GB" sz="1000" dirty="0"/>
              <a:t>See: https://</a:t>
            </a:r>
            <a:r>
              <a:rPr lang="en-GB" sz="1000" dirty="0" err="1"/>
              <a:t>www.app.college.police.uk</a:t>
            </a:r>
            <a:r>
              <a:rPr lang="en-GB" sz="1000" dirty="0"/>
              <a:t>/app-content/intelligence-management/analysis/delivering-effective-analysis/</a:t>
            </a:r>
          </a:p>
        </p:txBody>
      </p:sp>
      <p:sp>
        <p:nvSpPr>
          <p:cNvPr id="48" name="Rounded Rectangle 47">
            <a:extLst>
              <a:ext uri="{FF2B5EF4-FFF2-40B4-BE49-F238E27FC236}">
                <a16:creationId xmlns:a16="http://schemas.microsoft.com/office/drawing/2014/main" id="{723969AC-4C4D-8E4E-B6A7-041BD4EE2C53}"/>
              </a:ext>
            </a:extLst>
          </p:cNvPr>
          <p:cNvSpPr/>
          <p:nvPr/>
        </p:nvSpPr>
        <p:spPr>
          <a:xfrm>
            <a:off x="276849" y="2915010"/>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ProbabilityRepresentation</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9" name="Elbow Connector 48">
            <a:extLst>
              <a:ext uri="{FF2B5EF4-FFF2-40B4-BE49-F238E27FC236}">
                <a16:creationId xmlns:a16="http://schemas.microsoft.com/office/drawing/2014/main" id="{66EC8124-0821-5942-8C5B-FED4BD26FE53}"/>
              </a:ext>
            </a:extLst>
          </p:cNvPr>
          <p:cNvCxnSpPr>
            <a:cxnSpLocks/>
            <a:stCxn id="44" idx="1"/>
            <a:endCxn id="48" idx="3"/>
          </p:cNvCxnSpPr>
          <p:nvPr/>
        </p:nvCxnSpPr>
        <p:spPr>
          <a:xfrm rot="10800000" flipV="1">
            <a:off x="1527174" y="2850807"/>
            <a:ext cx="919995" cy="190359"/>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EBE804B-9CFA-5646-AB4F-45DE668DB1D0}"/>
              </a:ext>
            </a:extLst>
          </p:cNvPr>
          <p:cNvSpPr txBox="1"/>
          <p:nvPr/>
        </p:nvSpPr>
        <p:spPr>
          <a:xfrm>
            <a:off x="1608322" y="3022345"/>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sp>
        <p:nvSpPr>
          <p:cNvPr id="52" name="Triangle 51">
            <a:extLst>
              <a:ext uri="{FF2B5EF4-FFF2-40B4-BE49-F238E27FC236}">
                <a16:creationId xmlns:a16="http://schemas.microsoft.com/office/drawing/2014/main" id="{8801150A-4892-8843-9F35-73BA14C86A53}"/>
              </a:ext>
            </a:extLst>
          </p:cNvPr>
          <p:cNvSpPr/>
          <p:nvPr/>
        </p:nvSpPr>
        <p:spPr>
          <a:xfrm>
            <a:off x="2235323" y="2462110"/>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3" name="Elbow Connector 14">
            <a:extLst>
              <a:ext uri="{FF2B5EF4-FFF2-40B4-BE49-F238E27FC236}">
                <a16:creationId xmlns:a16="http://schemas.microsoft.com/office/drawing/2014/main" id="{9CC25D15-5682-374E-951F-BAB1E9BC15F9}"/>
              </a:ext>
            </a:extLst>
          </p:cNvPr>
          <p:cNvCxnSpPr>
            <a:cxnSpLocks/>
            <a:stCxn id="7" idx="3"/>
            <a:endCxn id="52" idx="3"/>
          </p:cNvCxnSpPr>
          <p:nvPr/>
        </p:nvCxnSpPr>
        <p:spPr>
          <a:xfrm flipV="1">
            <a:off x="1553046" y="2596881"/>
            <a:ext cx="742635" cy="45388"/>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Elbow Connector 14">
            <a:extLst>
              <a:ext uri="{FF2B5EF4-FFF2-40B4-BE49-F238E27FC236}">
                <a16:creationId xmlns:a16="http://schemas.microsoft.com/office/drawing/2014/main" id="{950D9CF2-1AEF-6D40-9AD4-54E272EA6500}"/>
              </a:ext>
            </a:extLst>
          </p:cNvPr>
          <p:cNvCxnSpPr>
            <a:cxnSpLocks/>
            <a:stCxn id="10" idx="1"/>
            <a:endCxn id="41" idx="3"/>
          </p:cNvCxnSpPr>
          <p:nvPr/>
        </p:nvCxnSpPr>
        <p:spPr>
          <a:xfrm rot="10800000">
            <a:off x="2535523" y="2593480"/>
            <a:ext cx="156061" cy="631534"/>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9" name="Triangle 78">
            <a:extLst>
              <a:ext uri="{FF2B5EF4-FFF2-40B4-BE49-F238E27FC236}">
                <a16:creationId xmlns:a16="http://schemas.microsoft.com/office/drawing/2014/main" id="{23C1DB38-FF00-E94F-A42F-1ED779E7A093}"/>
              </a:ext>
            </a:extLst>
          </p:cNvPr>
          <p:cNvSpPr/>
          <p:nvPr/>
        </p:nvSpPr>
        <p:spPr>
          <a:xfrm>
            <a:off x="2476069" y="30093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ounded Rectangle 43">
            <a:extLst>
              <a:ext uri="{FF2B5EF4-FFF2-40B4-BE49-F238E27FC236}">
                <a16:creationId xmlns:a16="http://schemas.microsoft.com/office/drawing/2014/main" id="{F57C7853-BF27-1843-8A81-B37B7E24E1BA}"/>
              </a:ext>
            </a:extLst>
          </p:cNvPr>
          <p:cNvSpPr/>
          <p:nvPr/>
        </p:nvSpPr>
        <p:spPr>
          <a:xfrm>
            <a:off x="2447168" y="269943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3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563487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Assessment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10549683" cy="5786199"/>
          </a:xfrm>
          <a:prstGeom prst="rect">
            <a:avLst/>
          </a:prstGeom>
          <a:noFill/>
        </p:spPr>
        <p:txBody>
          <a:bodyPr wrap="none" rtlCol="0">
            <a:spAutoFit/>
          </a:bodyPr>
          <a:lstStyle/>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ies</a:t>
            </a:r>
            <a:r>
              <a:rPr lang="en-GB" sz="1000" dirty="0">
                <a:latin typeface="Roboto Mono" pitchFamily="2" charset="0"/>
                <a:ea typeface="Roboto Mono" pitchFamily="2" charset="0"/>
              </a:rPr>
              <a:t>: 		&lt;http://</a:t>
            </a:r>
            <a:r>
              <a:rPr lang="en-GB" sz="1000" dirty="0" err="1">
                <a:latin typeface="Roboto Mono" pitchFamily="2" charset="0"/>
                <a:ea typeface="Roboto Mono" pitchFamily="2" charset="0"/>
              </a:rPr>
              <a:t>ies.data.gov.uk</a:t>
            </a:r>
            <a:r>
              <a:rPr lang="en-GB" sz="1000" dirty="0">
                <a:latin typeface="Roboto Mono" pitchFamily="2" charset="0"/>
                <a:ea typeface="Roboto Mono" pitchFamily="2" charset="0"/>
              </a:rPr>
              <a:t>/ontology/ies4#&gt;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 		&lt;http://www.w3.org/1999/02/22-rdf-syntax-ns#&gt;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rdfs</a:t>
            </a:r>
            <a:r>
              <a:rPr lang="en-GB" sz="1000" dirty="0">
                <a:latin typeface="Roboto Mono" pitchFamily="2" charset="0"/>
                <a:ea typeface="Roboto Mono" pitchFamily="2" charset="0"/>
              </a:rPr>
              <a:t>: 		&lt;http://www.w3.org/2000/01/</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-schema#&gt; .</a:t>
            </a:r>
          </a:p>
          <a:p>
            <a:endParaRPr lang="en-GB" sz="1000" dirty="0">
              <a:latin typeface="Roboto Mono" pitchFamily="2" charset="0"/>
              <a:ea typeface="Roboto Mono" pitchFamily="2" charset="0"/>
            </a:endParaRP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ies:AssessToBeTrue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ies:ClassOfEventEvent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This triple also needs to be removed from IES Schema:</a:t>
            </a:r>
          </a:p>
          <a:p>
            <a:endParaRPr lang="en-GB" sz="1000" dirty="0">
              <a:latin typeface="Roboto Mono" pitchFamily="2" charset="0"/>
              <a:ea typeface="Roboto Mono" pitchFamily="2" charset="0"/>
            </a:endParaRPr>
          </a:p>
          <a:p>
            <a:r>
              <a:rPr lang="en-GB" sz="1000" dirty="0" err="1">
                <a:solidFill>
                  <a:srgbClr val="FF0000"/>
                </a:solidFill>
                <a:latin typeface="Roboto Mono" pitchFamily="2" charset="0"/>
                <a:ea typeface="Roboto Mono" pitchFamily="2" charset="0"/>
              </a:rPr>
              <a:t>ies:AssessToBeTrue</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rdfs:subClassOf</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ies:Event</a:t>
            </a:r>
            <a:r>
              <a:rPr lang="en-GB" sz="1000" dirty="0">
                <a:solidFill>
                  <a:srgbClr val="FF0000"/>
                </a:solidFill>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(Note: this is not a breaking change, as the class itself has not been removed)</a:t>
            </a:r>
          </a:p>
          <a:p>
            <a:r>
              <a:rPr lang="en-GB" sz="1000" dirty="0">
                <a:latin typeface="Roboto Thin" panose="02000000000000000000" pitchFamily="2" charset="0"/>
                <a:ea typeface="Roboto Thin" panose="02000000000000000000" pitchFamily="2" charset="0"/>
              </a:rPr>
              <a:t>(Note: the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triples aren’t strictly needed given that </a:t>
            </a:r>
            <a:r>
              <a:rPr lang="en-GB" sz="1000" dirty="0" err="1">
                <a:latin typeface="Roboto Mono" pitchFamily="2" charset="0"/>
                <a:ea typeface="Roboto Mono" pitchFamily="2" charset="0"/>
              </a:rPr>
              <a:t>ies:ClassOfEvent</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is a subclass of </a:t>
            </a:r>
            <a:r>
              <a:rPr lang="en-GB" sz="1000" dirty="0" err="1">
                <a:latin typeface="Roboto Mono" pitchFamily="2" charset="0"/>
                <a:ea typeface="Roboto Mono" pitchFamily="2" charset="0"/>
              </a:rPr>
              <a:t>rdfs:Class</a:t>
            </a:r>
            <a:r>
              <a:rPr lang="en-GB" sz="1000" dirty="0">
                <a:latin typeface="Roboto Thin" panose="02000000000000000000" pitchFamily="2" charset="0"/>
                <a:ea typeface="Roboto Thin" panose="02000000000000000000" pitchFamily="2" charset="0"/>
              </a:rPr>
              <a:t>, but not all ontology editors are smart enough to spot this.</a:t>
            </a:r>
          </a:p>
        </p:txBody>
      </p:sp>
    </p:spTree>
    <p:extLst>
      <p:ext uri="{BB962C8B-B14F-4D97-AF65-F5344CB8AC3E}">
        <p14:creationId xmlns:p14="http://schemas.microsoft.com/office/powerpoint/2010/main" val="206929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300915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a:t>
            </a:r>
          </a:p>
        </p:txBody>
      </p:sp>
      <p:sp>
        <p:nvSpPr>
          <p:cNvPr id="3" name="TextBox 2">
            <a:extLst>
              <a:ext uri="{FF2B5EF4-FFF2-40B4-BE49-F238E27FC236}">
                <a16:creationId xmlns:a16="http://schemas.microsoft.com/office/drawing/2014/main" id="{D8483B95-D7B0-3C45-A31F-91B019F56972}"/>
              </a:ext>
            </a:extLst>
          </p:cNvPr>
          <p:cNvSpPr txBox="1"/>
          <p:nvPr/>
        </p:nvSpPr>
        <p:spPr>
          <a:xfrm>
            <a:off x="387782" y="871313"/>
            <a:ext cx="9608381"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case of ADSS, we know we have a vessel (whereas with AIS all we know is that we have a </a:t>
            </a:r>
            <a:r>
              <a:rPr lang="en-GB" dirty="0" err="1">
                <a:latin typeface="Roboto" panose="02000000000000000000" pitchFamily="2" charset="0"/>
                <a:ea typeface="Roboto" panose="02000000000000000000" pitchFamily="2" charset="0"/>
              </a:rPr>
              <a:t>LocationTransponder</a:t>
            </a:r>
            <a:r>
              <a:rPr lang="en-GB" dirty="0">
                <a:latin typeface="Roboto" panose="02000000000000000000" pitchFamily="2" charset="0"/>
                <a:ea typeface="Roboto" panose="02000000000000000000" pitchFamily="2" charset="0"/>
              </a:rPr>
              <a:t>). ADSS fields we’re working with are:</a:t>
            </a:r>
          </a:p>
        </p:txBody>
      </p:sp>
      <p:sp>
        <p:nvSpPr>
          <p:cNvPr id="4" name="TextBox 3">
            <a:extLst>
              <a:ext uri="{FF2B5EF4-FFF2-40B4-BE49-F238E27FC236}">
                <a16:creationId xmlns:a16="http://schemas.microsoft.com/office/drawing/2014/main" id="{C80D1798-CD96-B049-BD0D-8062DC5C53F2}"/>
              </a:ext>
            </a:extLst>
          </p:cNvPr>
          <p:cNvSpPr txBox="1"/>
          <p:nvPr/>
        </p:nvSpPr>
        <p:spPr>
          <a:xfrm>
            <a:off x="325270" y="1606534"/>
            <a:ext cx="11269895" cy="577081"/>
          </a:xfrm>
          <a:prstGeom prst="rect">
            <a:avLst/>
          </a:prstGeom>
          <a:noFill/>
        </p:spPr>
        <p:txBody>
          <a:bodyPr wrap="square" rtlCol="0">
            <a:spAutoFit/>
          </a:bodyPr>
          <a:lstStyle/>
          <a:p>
            <a:r>
              <a:rPr lang="en-GB" sz="1050" dirty="0" err="1">
                <a:latin typeface="Roboto Mono" pitchFamily="2" charset="0"/>
                <a:ea typeface="Roboto Mono" pitchFamily="2" charset="0"/>
              </a:rPr>
              <a:t>detid</a:t>
            </a:r>
            <a:r>
              <a:rPr lang="en-GB" sz="1050" dirty="0">
                <a:latin typeface="Roboto Mono" pitchFamily="2" charset="0"/>
                <a:ea typeface="Roboto Mono" pitchFamily="2" charset="0"/>
              </a:rPr>
              <a:t>, 	timestamp, 		</a:t>
            </a:r>
            <a:r>
              <a:rPr lang="en-GB" sz="1050" dirty="0" err="1">
                <a:latin typeface="Roboto Mono" pitchFamily="2" charset="0"/>
                <a:ea typeface="Roboto Mono" pitchFamily="2" charset="0"/>
              </a:rPr>
              <a:t>geolocationX</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geolocationY</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chipURL</a:t>
            </a:r>
            <a:endParaRPr lang="en-GB" sz="1050" dirty="0">
              <a:latin typeface="Roboto Mono" pitchFamily="2" charset="0"/>
              <a:ea typeface="Roboto Mono" pitchFamily="2" charset="0"/>
            </a:endParaRP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“1352445”	"2015-11-02T11:52:25”	"153.19219482305”	"-27.721276080022”	"/v2/</a:t>
            </a:r>
            <a:r>
              <a:rPr lang="en-GB" sz="1050" dirty="0" err="1">
                <a:latin typeface="Roboto Mono" pitchFamily="2" charset="0"/>
                <a:ea typeface="Roboto Mono" pitchFamily="2" charset="0"/>
              </a:rPr>
              <a:t>car_detect</a:t>
            </a:r>
            <a:r>
              <a:rPr lang="en-GB" sz="1050" dirty="0">
                <a:latin typeface="Roboto Mono" pitchFamily="2" charset="0"/>
                <a:ea typeface="Roboto Mono" pitchFamily="2" charset="0"/>
              </a:rPr>
              <a:t>/detections/1352445/chips/chip-image"]</a:t>
            </a:r>
            <a:endParaRPr lang="en-GB" sz="1200" dirty="0"/>
          </a:p>
        </p:txBody>
      </p:sp>
      <p:sp>
        <p:nvSpPr>
          <p:cNvPr id="5" name="TextBox 4">
            <a:extLst>
              <a:ext uri="{FF2B5EF4-FFF2-40B4-BE49-F238E27FC236}">
                <a16:creationId xmlns:a16="http://schemas.microsoft.com/office/drawing/2014/main" id="{9F57F9AA-6697-184F-8C38-312BDD1B61F1}"/>
              </a:ext>
            </a:extLst>
          </p:cNvPr>
          <p:cNvSpPr txBox="1"/>
          <p:nvPr/>
        </p:nvSpPr>
        <p:spPr>
          <a:xfrm>
            <a:off x="325270" y="2195934"/>
            <a:ext cx="10915626"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a:t>
            </a:r>
            <a:r>
              <a:rPr lang="en-GB" dirty="0" err="1">
                <a:latin typeface="Roboto" panose="02000000000000000000" pitchFamily="2" charset="0"/>
                <a:ea typeface="Roboto" panose="02000000000000000000" pitchFamily="2" charset="0"/>
              </a:rPr>
              <a:t>detid</a:t>
            </a:r>
            <a:r>
              <a:rPr lang="en-GB" dirty="0">
                <a:latin typeface="Roboto" panose="02000000000000000000" pitchFamily="2" charset="0"/>
                <a:ea typeface="Roboto" panose="02000000000000000000" pitchFamily="2" charset="0"/>
              </a:rPr>
              <a:t> is a unique identifier for the observation, and this data follows a very similar pattern to the AIS observations pattern, except with a vessel…</a:t>
            </a:r>
          </a:p>
        </p:txBody>
      </p:sp>
      <p:sp>
        <p:nvSpPr>
          <p:cNvPr id="6" name="Rectangle 5">
            <a:extLst>
              <a:ext uri="{FF2B5EF4-FFF2-40B4-BE49-F238E27FC236}">
                <a16:creationId xmlns:a16="http://schemas.microsoft.com/office/drawing/2014/main" id="{F02AF50B-AC81-EB41-B05A-8A4874CD3005}"/>
              </a:ext>
            </a:extLst>
          </p:cNvPr>
          <p:cNvSpPr/>
          <p:nvPr/>
        </p:nvSpPr>
        <p:spPr>
          <a:xfrm>
            <a:off x="8184683" y="4164992"/>
            <a:ext cx="3740019" cy="2477601"/>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r>
              <a:rPr lang="en-GB" sz="1100" dirty="0">
                <a:solidFill>
                  <a:srgbClr val="000000"/>
                </a:solidFill>
                <a:latin typeface="Consolas" panose="020B0609020204030204" pitchFamily="49" charset="0"/>
              </a:rPr>
              <a:t> (addition to IES)</a:t>
            </a: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4400030" y="330732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3778934" y="3735576"/>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6409366" y="330732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4914863" y="336246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4887710" y="354412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2390694" y="402967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4400030" y="401573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4887710" y="3711574"/>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5023206" y="3786359"/>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3006188" y="4057270"/>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2878374" y="4252542"/>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2319182" y="4485560"/>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3794118" y="4492076"/>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BC22846A-8779-8F47-870D-F0D23B69C4C6}"/>
              </a:ext>
            </a:extLst>
          </p:cNvPr>
          <p:cNvSpPr/>
          <p:nvPr/>
        </p:nvSpPr>
        <p:spPr>
          <a:xfrm>
            <a:off x="8596742" y="330732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6024911" y="3089149"/>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6897046" y="3544127"/>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7258218" y="334956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8167508" y="3800292"/>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30" name="Oval 29">
            <a:extLst>
              <a:ext uri="{FF2B5EF4-FFF2-40B4-BE49-F238E27FC236}">
                <a16:creationId xmlns:a16="http://schemas.microsoft.com/office/drawing/2014/main" id="{9F2438FA-1651-094F-AE24-8981DD692FF7}"/>
              </a:ext>
            </a:extLst>
          </p:cNvPr>
          <p:cNvSpPr/>
          <p:nvPr/>
        </p:nvSpPr>
        <p:spPr>
          <a:xfrm>
            <a:off x="735107" y="3307321"/>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701996" y="4015736"/>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1189676" y="4252542"/>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1222787" y="3544127"/>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1334090" y="3631995"/>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1220644" y="406108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43" name="Oval 42">
            <a:extLst>
              <a:ext uri="{FF2B5EF4-FFF2-40B4-BE49-F238E27FC236}">
                <a16:creationId xmlns:a16="http://schemas.microsoft.com/office/drawing/2014/main" id="{1CCB9532-7B10-564B-8F0A-41061A0333F0}"/>
              </a:ext>
            </a:extLst>
          </p:cNvPr>
          <p:cNvSpPr/>
          <p:nvPr/>
        </p:nvSpPr>
        <p:spPr>
          <a:xfrm>
            <a:off x="6407624" y="4384192"/>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6593500" y="391171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6651464" y="3780933"/>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6407624" y="5296845"/>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6651464" y="4857804"/>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6635952" y="49121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6635952" y="4233003"/>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6888967" y="5403824"/>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978947" y="3023680"/>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1008108" y="308882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893195" y="4492076"/>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945836" y="4489348"/>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357692" y="2879800"/>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357692" y="4793508"/>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5997209" y="4788445"/>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4827668" y="479350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5508843" y="5081401"/>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5867470" y="6306370"/>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6111310" y="5701098"/>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5582331" y="582297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4632205" y="6543176"/>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4468985" y="6275597"/>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3386887" y="6453316"/>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6854874" y="632423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6823885" y="5701098"/>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6897046" y="5850620"/>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7233772" y="6637341"/>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4927799" y="6639763"/>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2135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595227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(when)</a:t>
            </a:r>
          </a:p>
        </p:txBody>
      </p:sp>
      <p:sp>
        <p:nvSpPr>
          <p:cNvPr id="6" name="Rectangle 5">
            <a:extLst>
              <a:ext uri="{FF2B5EF4-FFF2-40B4-BE49-F238E27FC236}">
                <a16:creationId xmlns:a16="http://schemas.microsoft.com/office/drawing/2014/main" id="{F02AF50B-AC81-EB41-B05A-8A4874CD3005}"/>
              </a:ext>
            </a:extLst>
          </p:cNvPr>
          <p:cNvSpPr/>
          <p:nvPr/>
        </p:nvSpPr>
        <p:spPr>
          <a:xfrm>
            <a:off x="1037043" y="5399585"/>
            <a:ext cx="3740019" cy="61555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5950248" y="528128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379494" y="272200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5" name="Oval 24">
            <a:extLst>
              <a:ext uri="{FF2B5EF4-FFF2-40B4-BE49-F238E27FC236}">
                <a16:creationId xmlns:a16="http://schemas.microsoft.com/office/drawing/2014/main" id="{BC22846A-8779-8F47-870D-F0D23B69C4C6}"/>
              </a:ext>
            </a:extLst>
          </p:cNvPr>
          <p:cNvSpPr/>
          <p:nvPr/>
        </p:nvSpPr>
        <p:spPr>
          <a:xfrm>
            <a:off x="6566870" y="2722002"/>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3995039" y="2503830"/>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4867174" y="2958808"/>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5228346" y="2764243"/>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6137636" y="3214973"/>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63" name="TextBox 62">
            <a:extLst>
              <a:ext uri="{FF2B5EF4-FFF2-40B4-BE49-F238E27FC236}">
                <a16:creationId xmlns:a16="http://schemas.microsoft.com/office/drawing/2014/main" id="{A3B317CC-E049-7445-8C27-D7051DA41C00}"/>
              </a:ext>
            </a:extLst>
          </p:cNvPr>
          <p:cNvSpPr txBox="1"/>
          <p:nvPr/>
        </p:nvSpPr>
        <p:spPr>
          <a:xfrm>
            <a:off x="163290" y="930222"/>
            <a:ext cx="8774850"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is linked to the timestamp by putting it “</a:t>
            </a:r>
            <a:r>
              <a:rPr lang="en-GB" sz="1400" dirty="0" err="1">
                <a:latin typeface="Roboto" panose="02000000000000000000" pitchFamily="2" charset="0"/>
                <a:ea typeface="Roboto" panose="02000000000000000000" pitchFamily="2" charset="0"/>
              </a:rPr>
              <a:t>inPeriod</a:t>
            </a:r>
            <a:r>
              <a:rPr lang="en-GB" sz="1400" dirty="0">
                <a:latin typeface="Roboto" panose="02000000000000000000" pitchFamily="2" charset="0"/>
                <a:ea typeface="Roboto" panose="02000000000000000000" pitchFamily="2" charset="0"/>
              </a:rPr>
              <a:t>” to a </a:t>
            </a:r>
            <a:r>
              <a:rPr lang="en-GB" sz="1400" dirty="0" err="1">
                <a:latin typeface="Roboto" panose="02000000000000000000" pitchFamily="2" charset="0"/>
                <a:ea typeface="Roboto" panose="02000000000000000000" pitchFamily="2" charset="0"/>
              </a:rPr>
              <a:t>ParticularPeriod</a:t>
            </a:r>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29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2AF50B-AC81-EB41-B05A-8A4874CD3005}"/>
              </a:ext>
            </a:extLst>
          </p:cNvPr>
          <p:cNvSpPr/>
          <p:nvPr/>
        </p:nvSpPr>
        <p:spPr>
          <a:xfrm>
            <a:off x="4207524" y="5419300"/>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3398535" y="4208895"/>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451305" y="54018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27CB5F6F-3278-A647-BEBF-DED439FDDA64}"/>
              </a:ext>
            </a:extLst>
          </p:cNvPr>
          <p:cNvSpPr txBox="1"/>
          <p:nvPr/>
        </p:nvSpPr>
        <p:spPr>
          <a:xfrm>
            <a:off x="4066850" y="322012"/>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43" name="Oval 42">
            <a:extLst>
              <a:ext uri="{FF2B5EF4-FFF2-40B4-BE49-F238E27FC236}">
                <a16:creationId xmlns:a16="http://schemas.microsoft.com/office/drawing/2014/main" id="{1CCB9532-7B10-564B-8F0A-41061A0333F0}"/>
              </a:ext>
            </a:extLst>
          </p:cNvPr>
          <p:cNvSpPr/>
          <p:nvPr/>
        </p:nvSpPr>
        <p:spPr>
          <a:xfrm>
            <a:off x="4449563" y="1617055"/>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4635439" y="1144581"/>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4693403" y="1013796"/>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4449563" y="2529708"/>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4693403" y="2090667"/>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4677891" y="214497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4677891" y="1465866"/>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4930906" y="2636687"/>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4039148" y="2021308"/>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2869607" y="2026371"/>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3550782" y="2314264"/>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3909409" y="3539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4153249" y="2933961"/>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3624270" y="3055833"/>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2674144" y="3776039"/>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2510924" y="350846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1428826" y="3686179"/>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4896813" y="355709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4865824" y="2933961"/>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4938985" y="3083483"/>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5275711" y="3870204"/>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2969738" y="3872626"/>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01FF84C0-9902-9246-8D13-4FB4340B28E0}"/>
              </a:ext>
            </a:extLst>
          </p:cNvPr>
          <p:cNvSpPr txBox="1"/>
          <p:nvPr/>
        </p:nvSpPr>
        <p:spPr>
          <a:xfrm>
            <a:off x="6361804" y="387427"/>
            <a:ext cx="3509189" cy="2462213"/>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main object here is 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event. It is this event that has the ADSS detection ID. The value of the ID is given by the </a:t>
            </a:r>
            <a:r>
              <a:rPr lang="en-GB" sz="1400" dirty="0" err="1">
                <a:latin typeface="Roboto" panose="02000000000000000000" pitchFamily="2" charset="0"/>
                <a:ea typeface="Roboto" panose="02000000000000000000" pitchFamily="2" charset="0"/>
              </a:rPr>
              <a:t>ies:representationValue</a:t>
            </a:r>
            <a:r>
              <a:rPr lang="en-GB" sz="1400" dirty="0">
                <a:latin typeface="Roboto" panose="02000000000000000000" pitchFamily="2" charset="0"/>
                <a:ea typeface="Roboto" panose="02000000000000000000" pitchFamily="2" charset="0"/>
              </a:rPr>
              <a:t> property.</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We then use a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data:ADSS_DETID</a:t>
            </a:r>
            <a:r>
              <a:rPr lang="en-GB" sz="1400" dirty="0">
                <a:latin typeface="Roboto" panose="02000000000000000000" pitchFamily="2" charset="0"/>
                <a:ea typeface="Roboto" panose="02000000000000000000" pitchFamily="2" charset="0"/>
              </a:rPr>
              <a:t>)  to categorise the identifier.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itself has a name (for user readability purposes) and optionally an owner organisation.</a:t>
            </a:r>
          </a:p>
        </p:txBody>
      </p:sp>
      <p:sp>
        <p:nvSpPr>
          <p:cNvPr id="62" name="TextBox 61">
            <a:extLst>
              <a:ext uri="{FF2B5EF4-FFF2-40B4-BE49-F238E27FC236}">
                <a16:creationId xmlns:a16="http://schemas.microsoft.com/office/drawing/2014/main" id="{CD3CD380-1E27-E747-9576-6EB533362B11}"/>
              </a:ext>
            </a:extLst>
          </p:cNvPr>
          <p:cNvSpPr txBox="1"/>
          <p:nvPr/>
        </p:nvSpPr>
        <p:spPr>
          <a:xfrm>
            <a:off x="6420383" y="2864597"/>
            <a:ext cx="3049543"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same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would be referenced in every translated ADSS message – i.e. if required, the additional info about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could be kept in a centrally agreed ontology</a:t>
            </a:r>
          </a:p>
        </p:txBody>
      </p:sp>
      <p:sp>
        <p:nvSpPr>
          <p:cNvPr id="36" name="TextBox 35">
            <a:extLst>
              <a:ext uri="{FF2B5EF4-FFF2-40B4-BE49-F238E27FC236}">
                <a16:creationId xmlns:a16="http://schemas.microsoft.com/office/drawing/2014/main" id="{C4473C7B-7182-DF4B-9AAE-89748EE433D6}"/>
              </a:ext>
            </a:extLst>
          </p:cNvPr>
          <p:cNvSpPr txBox="1"/>
          <p:nvPr/>
        </p:nvSpPr>
        <p:spPr>
          <a:xfrm>
            <a:off x="271674" y="146553"/>
            <a:ext cx="3172663" cy="830997"/>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a:t>
            </a:r>
          </a:p>
          <a:p>
            <a:r>
              <a:rPr lang="en-GB" sz="2400" dirty="0">
                <a:solidFill>
                  <a:srgbClr val="0070C0"/>
                </a:solidFill>
                <a:latin typeface="Roboto Thin" panose="02000000000000000000" pitchFamily="2" charset="0"/>
                <a:ea typeface="Roboto Thin" panose="02000000000000000000" pitchFamily="2" charset="0"/>
              </a:rPr>
              <a:t>– step by step (DETID)</a:t>
            </a:r>
          </a:p>
        </p:txBody>
      </p:sp>
    </p:spTree>
    <p:extLst>
      <p:ext uri="{BB962C8B-B14F-4D97-AF65-F5344CB8AC3E}">
        <p14:creationId xmlns:p14="http://schemas.microsoft.com/office/powerpoint/2010/main" val="17810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7F9AA-6697-184F-8C38-312BDD1B61F1}"/>
              </a:ext>
            </a:extLst>
          </p:cNvPr>
          <p:cNvSpPr txBox="1"/>
          <p:nvPr/>
        </p:nvSpPr>
        <p:spPr>
          <a:xfrm>
            <a:off x="377932" y="1079362"/>
            <a:ext cx="10915626"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Just as with AIS, the observation observes to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and an </a:t>
            </a:r>
            <a:r>
              <a:rPr lang="en-GB" dirty="0" err="1">
                <a:latin typeface="Roboto" panose="02000000000000000000" pitchFamily="2" charset="0"/>
                <a:ea typeface="Roboto" panose="02000000000000000000" pitchFamily="2" charset="0"/>
              </a:rPr>
              <a:t>ObservedLocation</a:t>
            </a:r>
            <a:r>
              <a:rPr lang="en-GB" dirty="0">
                <a:latin typeface="Roboto" panose="02000000000000000000" pitchFamily="2" charset="0"/>
                <a:ea typeface="Roboto" panose="02000000000000000000" pitchFamily="2" charset="0"/>
              </a:rPr>
              <a:t>. In the case of ADSS though, we know we have a vessel (this isn’t always the case with AIS) so we should also make our data:ADSS1352445_Observed an instance of </a:t>
            </a:r>
            <a:r>
              <a:rPr lang="en-GB" dirty="0" err="1">
                <a:latin typeface="Roboto" panose="02000000000000000000" pitchFamily="2" charset="0"/>
                <a:ea typeface="Roboto" panose="02000000000000000000" pitchFamily="2" charset="0"/>
              </a:rPr>
              <a:t>VesselState</a:t>
            </a:r>
            <a:r>
              <a:rPr lang="en-GB" dirty="0">
                <a:latin typeface="Roboto" panose="02000000000000000000" pitchFamily="2" charset="0"/>
                <a:ea typeface="Roboto" panose="02000000000000000000" pitchFamily="2" charset="0"/>
              </a:rPr>
              <a:t>. </a:t>
            </a:r>
          </a:p>
          <a:p>
            <a:endParaRPr lang="en-GB" dirty="0">
              <a:latin typeface="Roboto" panose="02000000000000000000" pitchFamily="2" charset="0"/>
              <a:ea typeface="Roboto" panose="02000000000000000000" pitchFamily="2" charset="0"/>
            </a:endParaRPr>
          </a:p>
          <a:p>
            <a:r>
              <a:rPr lang="en-GB" dirty="0">
                <a:latin typeface="Roboto" panose="02000000000000000000" pitchFamily="2" charset="0"/>
                <a:ea typeface="Roboto" panose="02000000000000000000" pitchFamily="2" charset="0"/>
              </a:rPr>
              <a:t>The Latitude and Longitude are then handled the same way as previous examples. </a:t>
            </a:r>
          </a:p>
        </p:txBody>
      </p:sp>
      <p:sp>
        <p:nvSpPr>
          <p:cNvPr id="6" name="Rectangle 5">
            <a:extLst>
              <a:ext uri="{FF2B5EF4-FFF2-40B4-BE49-F238E27FC236}">
                <a16:creationId xmlns:a16="http://schemas.microsoft.com/office/drawing/2014/main" id="{F02AF50B-AC81-EB41-B05A-8A4874CD3005}"/>
              </a:ext>
            </a:extLst>
          </p:cNvPr>
          <p:cNvSpPr/>
          <p:nvPr/>
        </p:nvSpPr>
        <p:spPr>
          <a:xfrm>
            <a:off x="7950099" y="5203866"/>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6204892" y="345323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5583796" y="3881488"/>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8214228" y="3453233"/>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6719725" y="3508372"/>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6692572" y="3690039"/>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4195556" y="41755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6204892" y="416164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6692572" y="3857486"/>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6828068" y="3932271"/>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4811050" y="4203182"/>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4683236" y="4398454"/>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4124044" y="4631472"/>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5598980" y="4637988"/>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27CB5F6F-3278-A647-BEBF-DED439FDDA64}"/>
              </a:ext>
            </a:extLst>
          </p:cNvPr>
          <p:cNvSpPr txBox="1"/>
          <p:nvPr/>
        </p:nvSpPr>
        <p:spPr>
          <a:xfrm>
            <a:off x="7829773" y="3235061"/>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30" name="Oval 29">
            <a:extLst>
              <a:ext uri="{FF2B5EF4-FFF2-40B4-BE49-F238E27FC236}">
                <a16:creationId xmlns:a16="http://schemas.microsoft.com/office/drawing/2014/main" id="{9F2438FA-1651-094F-AE24-8981DD692FF7}"/>
              </a:ext>
            </a:extLst>
          </p:cNvPr>
          <p:cNvSpPr/>
          <p:nvPr/>
        </p:nvSpPr>
        <p:spPr>
          <a:xfrm>
            <a:off x="2539969" y="3453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2506858" y="4161648"/>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2994538" y="4398454"/>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3027649" y="3690039"/>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3138952" y="3777907"/>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3025506" y="4207000"/>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2783809" y="3169592"/>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2812970" y="323474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2698057" y="463798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2750698" y="4635260"/>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2162554" y="3025712"/>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2162554" y="4939420"/>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sp>
        <p:nvSpPr>
          <p:cNvPr id="61" name="TextBox 60">
            <a:extLst>
              <a:ext uri="{FF2B5EF4-FFF2-40B4-BE49-F238E27FC236}">
                <a16:creationId xmlns:a16="http://schemas.microsoft.com/office/drawing/2014/main" id="{4C8C8048-45D3-764F-B2EF-9E634EFC1B65}"/>
              </a:ext>
            </a:extLst>
          </p:cNvPr>
          <p:cNvSpPr txBox="1"/>
          <p:nvPr/>
        </p:nvSpPr>
        <p:spPr>
          <a:xfrm>
            <a:off x="263309" y="239371"/>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(where)</a:t>
            </a:r>
          </a:p>
        </p:txBody>
      </p:sp>
    </p:spTree>
    <p:extLst>
      <p:ext uri="{BB962C8B-B14F-4D97-AF65-F5344CB8AC3E}">
        <p14:creationId xmlns:p14="http://schemas.microsoft.com/office/powerpoint/2010/main" val="265120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B0895-D1F0-B74E-BCAD-0BA4A492501D}"/>
              </a:ext>
            </a:extLst>
          </p:cNvPr>
          <p:cNvSpPr txBox="1"/>
          <p:nvPr/>
        </p:nvSpPr>
        <p:spPr>
          <a:xfrm>
            <a:off x="263310" y="761653"/>
            <a:ext cx="5127342"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IES is sometimes missing really obvious classes – this is an effect of the rule that “someone has to ask for it” for it to be in the model. No-one had asked for images…until now. So, the model would be:</a:t>
            </a:r>
          </a:p>
        </p:txBody>
      </p:sp>
      <p:sp>
        <p:nvSpPr>
          <p:cNvPr id="3" name="TextBox 2">
            <a:extLst>
              <a:ext uri="{FF2B5EF4-FFF2-40B4-BE49-F238E27FC236}">
                <a16:creationId xmlns:a16="http://schemas.microsoft.com/office/drawing/2014/main" id="{26E4E862-9DF0-064D-974D-1C66BB44F742}"/>
              </a:ext>
            </a:extLst>
          </p:cNvPr>
          <p:cNvSpPr txBox="1"/>
          <p:nvPr/>
        </p:nvSpPr>
        <p:spPr>
          <a:xfrm>
            <a:off x="263309" y="239371"/>
            <a:ext cx="64972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extend model for image</a:t>
            </a:r>
          </a:p>
        </p:txBody>
      </p:sp>
      <p:pic>
        <p:nvPicPr>
          <p:cNvPr id="1026" name="Picture 2" descr="Data Object Diagram">
            <a:extLst>
              <a:ext uri="{FF2B5EF4-FFF2-40B4-BE49-F238E27FC236}">
                <a16:creationId xmlns:a16="http://schemas.microsoft.com/office/drawing/2014/main" id="{0593D73D-697E-0B4E-BA6F-77654CD08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 r="23658" b="43207"/>
          <a:stretch/>
        </p:blipFill>
        <p:spPr bwMode="auto">
          <a:xfrm>
            <a:off x="263309" y="2281304"/>
            <a:ext cx="4135069" cy="372679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ABB1834-2138-0541-9D71-F4CA1954EC6A}"/>
              </a:ext>
            </a:extLst>
          </p:cNvPr>
          <p:cNvSpPr/>
          <p:nvPr/>
        </p:nvSpPr>
        <p:spPr>
          <a:xfrm>
            <a:off x="1797168" y="6390946"/>
            <a:ext cx="856950" cy="302752"/>
          </a:xfrm>
          <a:prstGeom prst="roundRect">
            <a:avLst/>
          </a:prstGeom>
          <a:solidFill>
            <a:srgbClr val="00CCFF"/>
          </a:solidFill>
          <a:ln>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ImageFile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6" name="Elbow Connector 14">
            <a:extLst>
              <a:ext uri="{FF2B5EF4-FFF2-40B4-BE49-F238E27FC236}">
                <a16:creationId xmlns:a16="http://schemas.microsoft.com/office/drawing/2014/main" id="{19F7E1EE-4EA1-0945-902D-EB445F6175A7}"/>
              </a:ext>
            </a:extLst>
          </p:cNvPr>
          <p:cNvCxnSpPr>
            <a:cxnSpLocks/>
            <a:stCxn id="5" idx="0"/>
            <a:endCxn id="7" idx="3"/>
          </p:cNvCxnSpPr>
          <p:nvPr/>
        </p:nvCxnSpPr>
        <p:spPr>
          <a:xfrm rot="16200000" flipV="1">
            <a:off x="2080778" y="6246080"/>
            <a:ext cx="287598" cy="213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Triangle 6">
            <a:extLst>
              <a:ext uri="{FF2B5EF4-FFF2-40B4-BE49-F238E27FC236}">
                <a16:creationId xmlns:a16="http://schemas.microsoft.com/office/drawing/2014/main" id="{7518684B-30B4-EB4B-BBF7-D43B564F55A5}"/>
              </a:ext>
            </a:extLst>
          </p:cNvPr>
          <p:cNvSpPr/>
          <p:nvPr/>
        </p:nvSpPr>
        <p:spPr>
          <a:xfrm>
            <a:off x="2187347" y="5998399"/>
            <a:ext cx="72326" cy="104949"/>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75C7DC7-ED5E-1340-94F7-B7F051FC511D}"/>
              </a:ext>
            </a:extLst>
          </p:cNvPr>
          <p:cNvSpPr/>
          <p:nvPr/>
        </p:nvSpPr>
        <p:spPr>
          <a:xfrm>
            <a:off x="9316724" y="233297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911E77D9-2B9A-3E4F-88BD-05D71FF60A73}"/>
              </a:ext>
            </a:extLst>
          </p:cNvPr>
          <p:cNvSpPr txBox="1"/>
          <p:nvPr/>
        </p:nvSpPr>
        <p:spPr>
          <a:xfrm>
            <a:off x="8695628" y="2761229"/>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3" name="Oval 12">
            <a:extLst>
              <a:ext uri="{FF2B5EF4-FFF2-40B4-BE49-F238E27FC236}">
                <a16:creationId xmlns:a16="http://schemas.microsoft.com/office/drawing/2014/main" id="{7CCDD5AB-9C00-064E-AC38-4F3C1D4EE09D}"/>
              </a:ext>
            </a:extLst>
          </p:cNvPr>
          <p:cNvSpPr/>
          <p:nvPr/>
        </p:nvSpPr>
        <p:spPr>
          <a:xfrm>
            <a:off x="7435647" y="233297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IF</a:t>
            </a:r>
          </a:p>
        </p:txBody>
      </p:sp>
      <p:cxnSp>
        <p:nvCxnSpPr>
          <p:cNvPr id="14" name="Straight Arrow Connector 13">
            <a:extLst>
              <a:ext uri="{FF2B5EF4-FFF2-40B4-BE49-F238E27FC236}">
                <a16:creationId xmlns:a16="http://schemas.microsoft.com/office/drawing/2014/main" id="{28ABA5E2-BE7F-B14C-B009-C7E55846EED3}"/>
              </a:ext>
            </a:extLst>
          </p:cNvPr>
          <p:cNvCxnSpPr>
            <a:cxnSpLocks/>
            <a:stCxn id="10" idx="2"/>
            <a:endCxn id="13" idx="6"/>
          </p:cNvCxnSpPr>
          <p:nvPr/>
        </p:nvCxnSpPr>
        <p:spPr>
          <a:xfrm flipH="1">
            <a:off x="7923327" y="2569780"/>
            <a:ext cx="13933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EB0696-E8C7-CC4E-A25A-9AF036D59F41}"/>
              </a:ext>
            </a:extLst>
          </p:cNvPr>
          <p:cNvSpPr txBox="1"/>
          <p:nvPr/>
        </p:nvSpPr>
        <p:spPr>
          <a:xfrm>
            <a:off x="7959856" y="2354336"/>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095DA3C7-B00C-3A40-ACD1-CA051497CA68}"/>
              </a:ext>
            </a:extLst>
          </p:cNvPr>
          <p:cNvSpPr txBox="1"/>
          <p:nvPr/>
        </p:nvSpPr>
        <p:spPr>
          <a:xfrm>
            <a:off x="7188120" y="2806586"/>
            <a:ext cx="91403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uriOfTheImage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E9862FA0-A806-844D-9591-7562C1F7F5DC}"/>
              </a:ext>
            </a:extLst>
          </p:cNvPr>
          <p:cNvSpPr txBox="1"/>
          <p:nvPr/>
        </p:nvSpPr>
        <p:spPr>
          <a:xfrm>
            <a:off x="6392821" y="3168121"/>
            <a:ext cx="5127342" cy="923330"/>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ADSS case we just add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and link it to the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The URI of the image is the URI of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instance.</a:t>
            </a:r>
          </a:p>
        </p:txBody>
      </p:sp>
    </p:spTree>
    <p:extLst>
      <p:ext uri="{BB962C8B-B14F-4D97-AF65-F5344CB8AC3E}">
        <p14:creationId xmlns:p14="http://schemas.microsoft.com/office/powerpoint/2010/main" val="134091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6050-3128-7043-AD8B-D2951C404EA3}"/>
              </a:ext>
            </a:extLst>
          </p:cNvPr>
          <p:cNvSpPr txBox="1"/>
          <p:nvPr/>
        </p:nvSpPr>
        <p:spPr>
          <a:xfrm>
            <a:off x="263309" y="239371"/>
            <a:ext cx="357501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Exclusive Economic Zone</a:t>
            </a:r>
          </a:p>
        </p:txBody>
      </p:sp>
      <p:sp>
        <p:nvSpPr>
          <p:cNvPr id="3" name="Rounded Rectangle 2">
            <a:extLst>
              <a:ext uri="{FF2B5EF4-FFF2-40B4-BE49-F238E27FC236}">
                <a16:creationId xmlns:a16="http://schemas.microsoft.com/office/drawing/2014/main" id="{ECB80B5C-69E0-754D-B045-69B7126FB58F}"/>
              </a:ext>
            </a:extLst>
          </p:cNvPr>
          <p:cNvSpPr/>
          <p:nvPr/>
        </p:nvSpPr>
        <p:spPr>
          <a:xfrm>
            <a:off x="1317922" y="2262306"/>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pic>
        <p:nvPicPr>
          <p:cNvPr id="4" name="Picture 2" descr="Location Diagram">
            <a:extLst>
              <a:ext uri="{FF2B5EF4-FFF2-40B4-BE49-F238E27FC236}">
                <a16:creationId xmlns:a16="http://schemas.microsoft.com/office/drawing/2014/main" id="{F92416F3-34A7-9A43-8981-A8E14E361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2867" r="55741" b="65697"/>
          <a:stretch/>
        </p:blipFill>
        <p:spPr bwMode="auto">
          <a:xfrm>
            <a:off x="325329" y="1158558"/>
            <a:ext cx="2055819" cy="784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14">
            <a:extLst>
              <a:ext uri="{FF2B5EF4-FFF2-40B4-BE49-F238E27FC236}">
                <a16:creationId xmlns:a16="http://schemas.microsoft.com/office/drawing/2014/main" id="{5E0742D6-6484-634A-A269-ACBD7AECB621}"/>
              </a:ext>
            </a:extLst>
          </p:cNvPr>
          <p:cNvCxnSpPr>
            <a:cxnSpLocks/>
            <a:stCxn id="6" idx="3"/>
            <a:endCxn id="3" idx="0"/>
          </p:cNvCxnSpPr>
          <p:nvPr/>
        </p:nvCxnSpPr>
        <p:spPr>
          <a:xfrm rot="5400000">
            <a:off x="1791968" y="2102459"/>
            <a:ext cx="319446" cy="248"/>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6" name="Triangle 5">
            <a:extLst>
              <a:ext uri="{FF2B5EF4-FFF2-40B4-BE49-F238E27FC236}">
                <a16:creationId xmlns:a16="http://schemas.microsoft.com/office/drawing/2014/main" id="{3AA90995-AA8E-1E47-B38C-EF50F411A6FE}"/>
              </a:ext>
            </a:extLst>
          </p:cNvPr>
          <p:cNvSpPr/>
          <p:nvPr/>
        </p:nvSpPr>
        <p:spPr>
          <a:xfrm>
            <a:off x="1918259" y="183359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B288FB57-6546-7344-8031-C20A7C523491}"/>
              </a:ext>
            </a:extLst>
          </p:cNvPr>
          <p:cNvSpPr/>
          <p:nvPr/>
        </p:nvSpPr>
        <p:spPr>
          <a:xfrm>
            <a:off x="2983151" y="2266005"/>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0" name="Rounded Rectangle 9">
            <a:extLst>
              <a:ext uri="{FF2B5EF4-FFF2-40B4-BE49-F238E27FC236}">
                <a16:creationId xmlns:a16="http://schemas.microsoft.com/office/drawing/2014/main" id="{8304BFA2-B4FA-5A4F-9DEA-8F30A0F73ADC}"/>
              </a:ext>
            </a:extLst>
          </p:cNvPr>
          <p:cNvSpPr/>
          <p:nvPr/>
        </p:nvSpPr>
        <p:spPr>
          <a:xfrm>
            <a:off x="2978364" y="1707433"/>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1" name="Triangle 10">
            <a:extLst>
              <a:ext uri="{FF2B5EF4-FFF2-40B4-BE49-F238E27FC236}">
                <a16:creationId xmlns:a16="http://schemas.microsoft.com/office/drawing/2014/main" id="{21C7EC0B-15BE-C04D-8347-761CE2261D0C}"/>
              </a:ext>
            </a:extLst>
          </p:cNvPr>
          <p:cNvSpPr/>
          <p:nvPr/>
        </p:nvSpPr>
        <p:spPr>
          <a:xfrm>
            <a:off x="3351450" y="195974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Elbow Connector 14">
            <a:extLst>
              <a:ext uri="{FF2B5EF4-FFF2-40B4-BE49-F238E27FC236}">
                <a16:creationId xmlns:a16="http://schemas.microsoft.com/office/drawing/2014/main" id="{06E85111-0F73-B045-BB09-78B15194D7F0}"/>
              </a:ext>
            </a:extLst>
          </p:cNvPr>
          <p:cNvCxnSpPr>
            <a:cxnSpLocks/>
            <a:stCxn id="11" idx="3"/>
            <a:endCxn id="8" idx="0"/>
          </p:cNvCxnSpPr>
          <p:nvPr/>
        </p:nvCxnSpPr>
        <p:spPr>
          <a:xfrm rot="16200000" flipH="1">
            <a:off x="3288905" y="2165116"/>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319EB58D-7118-164F-897E-2846D4087CD7}"/>
              </a:ext>
            </a:extLst>
          </p:cNvPr>
          <p:cNvCxnSpPr>
            <a:cxnSpLocks/>
            <a:stCxn id="16" idx="6"/>
            <a:endCxn id="1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A3B8BC-F520-4E42-A348-CA25084FFD93}"/>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4E3266C6-BC86-F94E-BCC2-33392A26CEA6}"/>
              </a:ext>
            </a:extLst>
          </p:cNvPr>
          <p:cNvCxnSpPr>
            <a:cxnSpLocks/>
            <a:stCxn id="16" idx="2"/>
            <a:endCxn id="22"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97DCA-F6FA-DB45-B008-781BE42E7872}"/>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B36BC8-1D7A-7F4D-834F-B05C59E397F9}"/>
              </a:ext>
            </a:extLst>
          </p:cNvPr>
          <p:cNvSpPr/>
          <p:nvPr/>
        </p:nvSpPr>
        <p:spPr>
          <a:xfrm>
            <a:off x="8189215" y="4769175"/>
            <a:ext cx="3740019"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AB66CBD9-BF4B-E54A-A241-96208B5A017A}"/>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338150B3-7886-4044-B156-D31E1C4197AD}"/>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21481164-67F5-074F-9A76-9347F47554B7}"/>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32" name="Straight Arrow Connector 31">
            <a:extLst>
              <a:ext uri="{FF2B5EF4-FFF2-40B4-BE49-F238E27FC236}">
                <a16:creationId xmlns:a16="http://schemas.microsoft.com/office/drawing/2014/main" id="{036F1413-DA13-B740-97CC-85E9BE84EB2B}"/>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BE18BAD-960C-F441-ACDE-7850D6D00FB5}"/>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4" name="Oval 33">
            <a:extLst>
              <a:ext uri="{FF2B5EF4-FFF2-40B4-BE49-F238E27FC236}">
                <a16:creationId xmlns:a16="http://schemas.microsoft.com/office/drawing/2014/main" id="{F55790FA-73B4-1147-9845-3CB389557FF0}"/>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5" name="TextBox 34">
            <a:extLst>
              <a:ext uri="{FF2B5EF4-FFF2-40B4-BE49-F238E27FC236}">
                <a16:creationId xmlns:a16="http://schemas.microsoft.com/office/drawing/2014/main" id="{F1F4F18F-92A1-2043-8E5A-8BC5A922D41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C56DA479-CBB8-4744-A274-717D94116574}"/>
              </a:ext>
            </a:extLst>
          </p:cNvPr>
          <p:cNvCxnSpPr>
            <a:cxnSpLocks/>
            <a:stCxn id="34"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0E49CC3-AC6E-F04D-89C0-1343557DB493}"/>
              </a:ext>
            </a:extLst>
          </p:cNvPr>
          <p:cNvCxnSpPr>
            <a:cxnSpLocks/>
            <a:stCxn id="34" idx="6"/>
            <a:endCxn id="33"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FCA7E29-41E2-BC40-A856-6F94DA2B32C3}"/>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9" name="Oval 38">
            <a:extLst>
              <a:ext uri="{FF2B5EF4-FFF2-40B4-BE49-F238E27FC236}">
                <a16:creationId xmlns:a16="http://schemas.microsoft.com/office/drawing/2014/main" id="{08BCE40C-98EB-E74E-9C61-8AA9439849AB}"/>
              </a:ext>
            </a:extLst>
          </p:cNvPr>
          <p:cNvSpPr/>
          <p:nvPr/>
        </p:nvSpPr>
        <p:spPr>
          <a:xfrm>
            <a:off x="7872446" y="148342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40" name="Straight Arrow Connector 39">
            <a:extLst>
              <a:ext uri="{FF2B5EF4-FFF2-40B4-BE49-F238E27FC236}">
                <a16:creationId xmlns:a16="http://schemas.microsoft.com/office/drawing/2014/main" id="{9D59AC5F-952D-7A4D-84E4-33688FB1DAA6}"/>
              </a:ext>
            </a:extLst>
          </p:cNvPr>
          <p:cNvCxnSpPr>
            <a:cxnSpLocks/>
            <a:stCxn id="31" idx="4"/>
            <a:endCxn id="39" idx="0"/>
          </p:cNvCxnSpPr>
          <p:nvPr/>
        </p:nvCxnSpPr>
        <p:spPr>
          <a:xfrm>
            <a:off x="8109835" y="1004694"/>
            <a:ext cx="6451"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5C0233-0FEB-A24C-AD9C-BB3150A85EA8}"/>
              </a:ext>
            </a:extLst>
          </p:cNvPr>
          <p:cNvSpPr txBox="1"/>
          <p:nvPr/>
        </p:nvSpPr>
        <p:spPr>
          <a:xfrm>
            <a:off x="8060575" y="108862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DF4C773B-E4D5-6A43-8BD8-8C284AAF5D36}"/>
              </a:ext>
            </a:extLst>
          </p:cNvPr>
          <p:cNvSpPr txBox="1"/>
          <p:nvPr/>
        </p:nvSpPr>
        <p:spPr>
          <a:xfrm>
            <a:off x="7425275" y="1958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cxnSp>
        <p:nvCxnSpPr>
          <p:cNvPr id="45" name="Straight Arrow Connector 44">
            <a:extLst>
              <a:ext uri="{FF2B5EF4-FFF2-40B4-BE49-F238E27FC236}">
                <a16:creationId xmlns:a16="http://schemas.microsoft.com/office/drawing/2014/main" id="{AF9A4A20-0DBD-1C4F-9274-E8BC9A7D1668}"/>
              </a:ext>
            </a:extLst>
          </p:cNvPr>
          <p:cNvCxnSpPr>
            <a:cxnSpLocks/>
            <a:stCxn id="16"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E7924F-8F4C-4D42-8F73-B9FCB6C50E1B}"/>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53" name="Straight Arrow Connector 52">
            <a:extLst>
              <a:ext uri="{FF2B5EF4-FFF2-40B4-BE49-F238E27FC236}">
                <a16:creationId xmlns:a16="http://schemas.microsoft.com/office/drawing/2014/main" id="{0EE4E86F-7522-F14D-A140-509896ED350B}"/>
              </a:ext>
            </a:extLst>
          </p:cNvPr>
          <p:cNvCxnSpPr>
            <a:cxnSpLocks/>
            <a:stCxn id="51" idx="0"/>
            <a:endCxn id="16" idx="3"/>
          </p:cNvCxnSpPr>
          <p:nvPr/>
        </p:nvCxnSpPr>
        <p:spPr>
          <a:xfrm flipV="1">
            <a:off x="6058367" y="3033493"/>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5915FDA-D69B-9E40-81C5-D22A384B36A0}"/>
              </a:ext>
            </a:extLst>
          </p:cNvPr>
          <p:cNvCxnSpPr>
            <a:cxnSpLocks/>
            <a:stCxn id="52" idx="0"/>
            <a:endCxn id="16" idx="5"/>
          </p:cNvCxnSpPr>
          <p:nvPr/>
        </p:nvCxnSpPr>
        <p:spPr>
          <a:xfrm flipH="1" flipV="1">
            <a:off x="6778943" y="3033493"/>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C2A6794-B138-3C45-B23B-2FCF88AB853D}"/>
              </a:ext>
            </a:extLst>
          </p:cNvPr>
          <p:cNvSpPr txBox="1"/>
          <p:nvPr/>
        </p:nvSpPr>
        <p:spPr>
          <a:xfrm>
            <a:off x="6877002" y="3102852"/>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CE93FF81-0AD7-684D-80A4-915CBFE7A1DB}"/>
              </a:ext>
            </a:extLst>
          </p:cNvPr>
          <p:cNvSpPr txBox="1"/>
          <p:nvPr/>
        </p:nvSpPr>
        <p:spPr>
          <a:xfrm>
            <a:off x="5393206" y="3099527"/>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BCB124C6-61B6-CA40-9FEF-BFF9CFFB0C9A}"/>
              </a:ext>
            </a:extLst>
          </p:cNvPr>
          <p:cNvCxnSpPr>
            <a:cxnSpLocks/>
            <a:stCxn id="52" idx="4"/>
            <a:endCxn id="61" idx="0"/>
          </p:cNvCxnSpPr>
          <p:nvPr/>
        </p:nvCxnSpPr>
        <p:spPr>
          <a:xfrm>
            <a:off x="7212098" y="4058756"/>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8DFE7-E22E-7D49-8ED2-30569C5F114F}"/>
              </a:ext>
            </a:extLst>
          </p:cNvPr>
          <p:cNvCxnSpPr>
            <a:cxnSpLocks/>
            <a:stCxn id="51" idx="4"/>
            <a:endCxn id="62" idx="0"/>
          </p:cNvCxnSpPr>
          <p:nvPr/>
        </p:nvCxnSpPr>
        <p:spPr>
          <a:xfrm>
            <a:off x="6058367" y="4058756"/>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21D2309-14D5-BA43-8A54-801DB9D76C76}"/>
              </a:ext>
            </a:extLst>
          </p:cNvPr>
          <p:cNvSpPr txBox="1"/>
          <p:nvPr/>
        </p:nvSpPr>
        <p:spPr>
          <a:xfrm>
            <a:off x="5997960" y="407713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F342FA27-DEA0-6544-A061-359D23C23ED8}"/>
              </a:ext>
            </a:extLst>
          </p:cNvPr>
          <p:cNvSpPr txBox="1"/>
          <p:nvPr/>
        </p:nvSpPr>
        <p:spPr>
          <a:xfrm>
            <a:off x="6486510" y="421996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65F546DE-3B8F-134A-B4E5-620051145CAD}"/>
              </a:ext>
            </a:extLst>
          </p:cNvPr>
          <p:cNvSpPr txBox="1"/>
          <p:nvPr/>
        </p:nvSpPr>
        <p:spPr>
          <a:xfrm>
            <a:off x="5316523"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72" name="TextBox 71">
            <a:extLst>
              <a:ext uri="{FF2B5EF4-FFF2-40B4-BE49-F238E27FC236}">
                <a16:creationId xmlns:a16="http://schemas.microsoft.com/office/drawing/2014/main" id="{8CFDA6E9-3B04-544E-9BFB-1D0887FE33DC}"/>
              </a:ext>
            </a:extLst>
          </p:cNvPr>
          <p:cNvSpPr txBox="1"/>
          <p:nvPr/>
        </p:nvSpPr>
        <p:spPr>
          <a:xfrm>
            <a:off x="6606522"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16" name="Oval 15">
            <a:extLst>
              <a:ext uri="{FF2B5EF4-FFF2-40B4-BE49-F238E27FC236}">
                <a16:creationId xmlns:a16="http://schemas.microsoft.com/office/drawing/2014/main" id="{AD6A5D5E-2402-864D-A86E-BE57A8684779}"/>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15" name="Oval 14">
            <a:extLst>
              <a:ext uri="{FF2B5EF4-FFF2-40B4-BE49-F238E27FC236}">
                <a16:creationId xmlns:a16="http://schemas.microsoft.com/office/drawing/2014/main" id="{7FA8E660-CB72-3648-81BD-DEAA4EF158C1}"/>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22" name="Oval 21">
            <a:extLst>
              <a:ext uri="{FF2B5EF4-FFF2-40B4-BE49-F238E27FC236}">
                <a16:creationId xmlns:a16="http://schemas.microsoft.com/office/drawing/2014/main" id="{FE700073-9764-4D4A-A2EA-22FE3D5BB724}"/>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51" name="Oval 50">
            <a:extLst>
              <a:ext uri="{FF2B5EF4-FFF2-40B4-BE49-F238E27FC236}">
                <a16:creationId xmlns:a16="http://schemas.microsoft.com/office/drawing/2014/main" id="{3A637CCC-AF42-0A40-ADD1-185109BBFD08}"/>
              </a:ext>
            </a:extLst>
          </p:cNvPr>
          <p:cNvSpPr/>
          <p:nvPr/>
        </p:nvSpPr>
        <p:spPr>
          <a:xfrm>
            <a:off x="5814527"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52" name="Oval 51">
            <a:extLst>
              <a:ext uri="{FF2B5EF4-FFF2-40B4-BE49-F238E27FC236}">
                <a16:creationId xmlns:a16="http://schemas.microsoft.com/office/drawing/2014/main" id="{5D708ADE-AD4A-1F4E-B530-11227E5463D8}"/>
              </a:ext>
            </a:extLst>
          </p:cNvPr>
          <p:cNvSpPr/>
          <p:nvPr/>
        </p:nvSpPr>
        <p:spPr>
          <a:xfrm>
            <a:off x="6968258"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61" name="Oval 60">
            <a:extLst>
              <a:ext uri="{FF2B5EF4-FFF2-40B4-BE49-F238E27FC236}">
                <a16:creationId xmlns:a16="http://schemas.microsoft.com/office/drawing/2014/main" id="{93E54BA6-F5DC-374A-868B-60403A92C176}"/>
              </a:ext>
            </a:extLst>
          </p:cNvPr>
          <p:cNvSpPr/>
          <p:nvPr/>
        </p:nvSpPr>
        <p:spPr>
          <a:xfrm>
            <a:off x="6971585" y="453544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2" name="Oval 61">
            <a:extLst>
              <a:ext uri="{FF2B5EF4-FFF2-40B4-BE49-F238E27FC236}">
                <a16:creationId xmlns:a16="http://schemas.microsoft.com/office/drawing/2014/main" id="{E054D60B-71CE-9D4A-A1B5-BEDF4C4810CC}"/>
              </a:ext>
            </a:extLst>
          </p:cNvPr>
          <p:cNvSpPr/>
          <p:nvPr/>
        </p:nvSpPr>
        <p:spPr>
          <a:xfrm>
            <a:off x="5817670" y="453236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TextBox 72">
            <a:extLst>
              <a:ext uri="{FF2B5EF4-FFF2-40B4-BE49-F238E27FC236}">
                <a16:creationId xmlns:a16="http://schemas.microsoft.com/office/drawing/2014/main" id="{6F3BAA91-FFCC-B042-8F86-A6625EA3941A}"/>
              </a:ext>
            </a:extLst>
          </p:cNvPr>
          <p:cNvSpPr txBox="1"/>
          <p:nvPr/>
        </p:nvSpPr>
        <p:spPr>
          <a:xfrm>
            <a:off x="273807" y="3352668"/>
            <a:ext cx="5079153"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This is a fairly simple pattern. There is a state of the vessel when it is in the EEZ. That state has a begin and end (two bounding states). Finally, we put the state in a possible world as link it to the system that made the inference. </a:t>
            </a:r>
            <a:endParaRPr lang="en-GB" dirty="0"/>
          </a:p>
          <a:p>
            <a:endParaRPr lang="en-GB" sz="1200" dirty="0"/>
          </a:p>
        </p:txBody>
      </p:sp>
    </p:spTree>
    <p:extLst>
      <p:ext uri="{BB962C8B-B14F-4D97-AF65-F5344CB8AC3E}">
        <p14:creationId xmlns:p14="http://schemas.microsoft.com/office/powerpoint/2010/main" val="297092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hicle Diagram">
            <a:extLst>
              <a:ext uri="{FF2B5EF4-FFF2-40B4-BE49-F238E27FC236}">
                <a16:creationId xmlns:a16="http://schemas.microsoft.com/office/drawing/2014/main" id="{177E59A6-B07E-4347-AD97-85561825F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816"/>
          <a:stretch/>
        </p:blipFill>
        <p:spPr bwMode="auto">
          <a:xfrm>
            <a:off x="161047" y="802015"/>
            <a:ext cx="4810125" cy="36473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F91C2E-62A8-4D42-9082-FFA3EE67B6E7}"/>
              </a:ext>
            </a:extLst>
          </p:cNvPr>
          <p:cNvSpPr/>
          <p:nvPr/>
        </p:nvSpPr>
        <p:spPr>
          <a:xfrm>
            <a:off x="2623514" y="2986156"/>
            <a:ext cx="1603791" cy="901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E26050-3128-7043-AD8B-D2951C404EA3}"/>
              </a:ext>
            </a:extLst>
          </p:cNvPr>
          <p:cNvSpPr txBox="1"/>
          <p:nvPr/>
        </p:nvSpPr>
        <p:spPr>
          <a:xfrm>
            <a:off x="263309" y="239371"/>
            <a:ext cx="287610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Flag of Convenience</a:t>
            </a:r>
          </a:p>
        </p:txBody>
      </p:sp>
      <p:sp>
        <p:nvSpPr>
          <p:cNvPr id="27" name="Rectangle 26">
            <a:extLst>
              <a:ext uri="{FF2B5EF4-FFF2-40B4-BE49-F238E27FC236}">
                <a16:creationId xmlns:a16="http://schemas.microsoft.com/office/drawing/2014/main" id="{58B36BC8-1D7A-7F4D-834F-B05C59E397F9}"/>
              </a:ext>
            </a:extLst>
          </p:cNvPr>
          <p:cNvSpPr/>
          <p:nvPr/>
        </p:nvSpPr>
        <p:spPr>
          <a:xfrm>
            <a:off x="8812802" y="1646352"/>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ies:Country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UFC	</a:t>
            </a:r>
            <a:r>
              <a:rPr lang="en-GB" sz="1100" dirty="0" err="1">
                <a:solidFill>
                  <a:srgbClr val="000000"/>
                </a:solidFill>
                <a:latin typeface="Consolas" panose="020B0609020204030204" pitchFamily="49" charset="0"/>
              </a:rPr>
              <a:t>ies:UnderFlagOfConvenience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73" name="TextBox 72">
            <a:extLst>
              <a:ext uri="{FF2B5EF4-FFF2-40B4-BE49-F238E27FC236}">
                <a16:creationId xmlns:a16="http://schemas.microsoft.com/office/drawing/2014/main" id="{6F3BAA91-FFCC-B042-8F86-A6625EA3941A}"/>
              </a:ext>
            </a:extLst>
          </p:cNvPr>
          <p:cNvSpPr txBox="1"/>
          <p:nvPr/>
        </p:nvSpPr>
        <p:spPr>
          <a:xfrm>
            <a:off x="5223827" y="239371"/>
            <a:ext cx="6888142"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As the IES model currently stands, </a:t>
            </a:r>
            <a:r>
              <a:rPr lang="en-GB" dirty="0" err="1">
                <a:latin typeface="Roboto" panose="02000000000000000000" pitchFamily="2" charset="0"/>
                <a:ea typeface="Roboto" panose="02000000000000000000" pitchFamily="2" charset="0"/>
              </a:rPr>
              <a:t>countryOfRegistration</a:t>
            </a:r>
            <a:r>
              <a:rPr lang="en-GB" dirty="0">
                <a:latin typeface="Roboto" panose="02000000000000000000" pitchFamily="2" charset="0"/>
                <a:ea typeface="Roboto" panose="02000000000000000000" pitchFamily="2" charset="0"/>
              </a:rPr>
              <a:t> links a Vehicle to a Country. This seems to be a mistake – it should link a </a:t>
            </a:r>
            <a:r>
              <a:rPr lang="en-GB" dirty="0" err="1">
                <a:latin typeface="Roboto" panose="02000000000000000000" pitchFamily="2" charset="0"/>
                <a:ea typeface="Roboto" panose="02000000000000000000" pitchFamily="2" charset="0"/>
              </a:rPr>
              <a:t>VehicleState</a:t>
            </a:r>
            <a:r>
              <a:rPr lang="en-GB" dirty="0">
                <a:latin typeface="Roboto" panose="02000000000000000000" pitchFamily="2" charset="0"/>
                <a:ea typeface="Roboto" panose="02000000000000000000" pitchFamily="2" charset="0"/>
              </a:rPr>
              <a:t> to a Country. It is then a simple case of modelling the registration of the vessel. </a:t>
            </a:r>
            <a:endParaRPr lang="en-GB" dirty="0"/>
          </a:p>
          <a:p>
            <a:endParaRPr lang="en-GB" sz="1200" dirty="0"/>
          </a:p>
        </p:txBody>
      </p:sp>
      <p:cxnSp>
        <p:nvCxnSpPr>
          <p:cNvPr id="54" name="Straight Arrow Connector 53">
            <a:extLst>
              <a:ext uri="{FF2B5EF4-FFF2-40B4-BE49-F238E27FC236}">
                <a16:creationId xmlns:a16="http://schemas.microsoft.com/office/drawing/2014/main" id="{51AC9153-59AB-5B4C-88B9-D8DE2773C80A}"/>
              </a:ext>
            </a:extLst>
          </p:cNvPr>
          <p:cNvCxnSpPr>
            <a:cxnSpLocks/>
            <a:stCxn id="57" idx="2"/>
            <a:endCxn id="58" idx="6"/>
          </p:cNvCxnSpPr>
          <p:nvPr/>
        </p:nvCxnSpPr>
        <p:spPr>
          <a:xfrm flipH="1">
            <a:off x="5665775" y="2043596"/>
            <a:ext cx="108652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0F26E5-67C3-3442-8665-46739D30B377}"/>
              </a:ext>
            </a:extLst>
          </p:cNvPr>
          <p:cNvSpPr txBox="1"/>
          <p:nvPr/>
        </p:nvSpPr>
        <p:spPr>
          <a:xfrm>
            <a:off x="5830857" y="18564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sp>
        <p:nvSpPr>
          <p:cNvPr id="57" name="Oval 56">
            <a:extLst>
              <a:ext uri="{FF2B5EF4-FFF2-40B4-BE49-F238E27FC236}">
                <a16:creationId xmlns:a16="http://schemas.microsoft.com/office/drawing/2014/main" id="{397116DF-5B3F-814C-B65A-6FD20F702FBD}"/>
              </a:ext>
            </a:extLst>
          </p:cNvPr>
          <p:cNvSpPr/>
          <p:nvPr/>
        </p:nvSpPr>
        <p:spPr>
          <a:xfrm>
            <a:off x="6752298" y="180679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accent4"/>
                </a:solidFill>
                <a:latin typeface="Consolas" panose="020B0609020204030204" pitchFamily="49" charset="0"/>
                <a:cs typeface="Consolas" panose="020B0609020204030204" pitchFamily="49" charset="0"/>
              </a:rPr>
              <a:t>UFC</a:t>
            </a:r>
          </a:p>
        </p:txBody>
      </p:sp>
      <p:sp>
        <p:nvSpPr>
          <p:cNvPr id="58" name="Oval 57">
            <a:extLst>
              <a:ext uri="{FF2B5EF4-FFF2-40B4-BE49-F238E27FC236}">
                <a16:creationId xmlns:a16="http://schemas.microsoft.com/office/drawing/2014/main" id="{DEFF3C59-4C64-CF45-B8DC-0DFF841BBA8A}"/>
              </a:ext>
            </a:extLst>
          </p:cNvPr>
          <p:cNvSpPr/>
          <p:nvPr/>
        </p:nvSpPr>
        <p:spPr>
          <a:xfrm>
            <a:off x="5178095" y="180679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4" name="Oval 63">
            <a:extLst>
              <a:ext uri="{FF2B5EF4-FFF2-40B4-BE49-F238E27FC236}">
                <a16:creationId xmlns:a16="http://schemas.microsoft.com/office/drawing/2014/main" id="{FA5F287C-ADD6-C943-98FE-6749089F215D}"/>
              </a:ext>
            </a:extLst>
          </p:cNvPr>
          <p:cNvSpPr/>
          <p:nvPr/>
        </p:nvSpPr>
        <p:spPr>
          <a:xfrm>
            <a:off x="6750919" y="290084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C</a:t>
            </a:r>
          </a:p>
        </p:txBody>
      </p:sp>
      <p:cxnSp>
        <p:nvCxnSpPr>
          <p:cNvPr id="65" name="Straight Arrow Connector 64">
            <a:extLst>
              <a:ext uri="{FF2B5EF4-FFF2-40B4-BE49-F238E27FC236}">
                <a16:creationId xmlns:a16="http://schemas.microsoft.com/office/drawing/2014/main" id="{249697E2-6873-B24C-8AA7-38F72EF43EE2}"/>
              </a:ext>
            </a:extLst>
          </p:cNvPr>
          <p:cNvCxnSpPr>
            <a:cxnSpLocks/>
            <a:stCxn id="57" idx="4"/>
            <a:endCxn id="64" idx="0"/>
          </p:cNvCxnSpPr>
          <p:nvPr/>
        </p:nvCxnSpPr>
        <p:spPr>
          <a:xfrm flipH="1">
            <a:off x="6994759" y="2280402"/>
            <a:ext cx="1379" cy="62044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61BEBF-FF3D-AF4F-AF82-834B4942485D}"/>
              </a:ext>
            </a:extLst>
          </p:cNvPr>
          <p:cNvSpPr txBox="1"/>
          <p:nvPr/>
        </p:nvSpPr>
        <p:spPr>
          <a:xfrm>
            <a:off x="5421935" y="2566414"/>
            <a:ext cx="158729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ies:countryOfRegistration</a:t>
            </a:r>
            <a:endParaRPr lang="en-GB" sz="8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AC9B376-C6F4-8C49-A133-35371D9ECA8B}"/>
              </a:ext>
            </a:extLst>
          </p:cNvPr>
          <p:cNvSpPr txBox="1"/>
          <p:nvPr/>
        </p:nvSpPr>
        <p:spPr>
          <a:xfrm>
            <a:off x="4841203" y="3425772"/>
            <a:ext cx="6888142" cy="304698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flag of convenience aspect raises a question though – is this a blanket classification – e.g. all Panamanian registered ships are under a FoC ?  These seems prone to problems as a tug operating only the Panama canal would be registered in Panama for reasons other than convenience. Hence we need a special type of state (</a:t>
            </a:r>
            <a:r>
              <a:rPr lang="en-GB" dirty="0" err="1">
                <a:latin typeface="Roboto" panose="02000000000000000000" pitchFamily="2" charset="0"/>
                <a:ea typeface="Roboto" panose="02000000000000000000" pitchFamily="2" charset="0"/>
              </a:rPr>
              <a:t>UnderFlagOfConvenience</a:t>
            </a:r>
            <a:r>
              <a:rPr lang="en-GB" dirty="0">
                <a:latin typeface="Roboto" panose="02000000000000000000" pitchFamily="2" charset="0"/>
                <a:ea typeface="Roboto" panose="02000000000000000000" pitchFamily="2" charset="0"/>
              </a:rPr>
              <a:t>) and a link to a possible world, as someone has assessed this to be true.</a:t>
            </a:r>
          </a:p>
          <a:p>
            <a:endParaRPr lang="en-GB" dirty="0">
              <a:latin typeface="Roboto" panose="02000000000000000000" pitchFamily="2" charset="0"/>
              <a:ea typeface="Roboto" panose="02000000000000000000" pitchFamily="2" charset="0"/>
            </a:endParaRPr>
          </a:p>
          <a:p>
            <a:r>
              <a:rPr lang="en-GB" i="1" dirty="0">
                <a:latin typeface="Roboto" panose="02000000000000000000" pitchFamily="2" charset="0"/>
                <a:ea typeface="Roboto" panose="02000000000000000000" pitchFamily="2" charset="0"/>
              </a:rPr>
              <a:t>I’ve left off the details of begin / end states, and about the assessment, but it’s the same pattern as in previous examples. </a:t>
            </a:r>
            <a:endParaRPr lang="en-GB" i="1" dirty="0"/>
          </a:p>
          <a:p>
            <a:endParaRPr lang="en-GB" sz="1200" dirty="0"/>
          </a:p>
        </p:txBody>
      </p:sp>
      <p:sp>
        <p:nvSpPr>
          <p:cNvPr id="74" name="Rounded Rectangle 73">
            <a:extLst>
              <a:ext uri="{FF2B5EF4-FFF2-40B4-BE49-F238E27FC236}">
                <a16:creationId xmlns:a16="http://schemas.microsoft.com/office/drawing/2014/main" id="{D16BD094-10C1-4D44-B85A-4C1CBBFFFED5}"/>
              </a:ext>
            </a:extLst>
          </p:cNvPr>
          <p:cNvSpPr/>
          <p:nvPr/>
        </p:nvSpPr>
        <p:spPr>
          <a:xfrm>
            <a:off x="2886823" y="3862220"/>
            <a:ext cx="1077171"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UnderFlagOfConvenience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5" name="Rounded Rectangle 74">
            <a:extLst>
              <a:ext uri="{FF2B5EF4-FFF2-40B4-BE49-F238E27FC236}">
                <a16:creationId xmlns:a16="http://schemas.microsoft.com/office/drawing/2014/main" id="{EF196459-7677-344C-8153-113764B56939}"/>
              </a:ext>
            </a:extLst>
          </p:cNvPr>
          <p:cNvSpPr/>
          <p:nvPr/>
        </p:nvSpPr>
        <p:spPr>
          <a:xfrm>
            <a:off x="2623514" y="3248299"/>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6" name="Triangle 75">
            <a:extLst>
              <a:ext uri="{FF2B5EF4-FFF2-40B4-BE49-F238E27FC236}">
                <a16:creationId xmlns:a16="http://schemas.microsoft.com/office/drawing/2014/main" id="{01713EA5-08CE-524B-B766-36A299797346}"/>
              </a:ext>
            </a:extLst>
          </p:cNvPr>
          <p:cNvSpPr/>
          <p:nvPr/>
        </p:nvSpPr>
        <p:spPr>
          <a:xfrm>
            <a:off x="2996600" y="3509593"/>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Elbow Connector 14">
            <a:extLst>
              <a:ext uri="{FF2B5EF4-FFF2-40B4-BE49-F238E27FC236}">
                <a16:creationId xmlns:a16="http://schemas.microsoft.com/office/drawing/2014/main" id="{174C870F-12D8-944E-8CA2-F7F7F0B27650}"/>
              </a:ext>
            </a:extLst>
          </p:cNvPr>
          <p:cNvCxnSpPr>
            <a:cxnSpLocks/>
            <a:stCxn id="76" idx="3"/>
            <a:endCxn id="74" idx="0"/>
          </p:cNvCxnSpPr>
          <p:nvPr/>
        </p:nvCxnSpPr>
        <p:spPr>
          <a:xfrm rot="16200000" flipH="1">
            <a:off x="3106104" y="3542914"/>
            <a:ext cx="243357" cy="39525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9A9E1F5-B6D5-E44B-B5A4-AA2C6B0A2437}"/>
              </a:ext>
            </a:extLst>
          </p:cNvPr>
          <p:cNvSpPr txBox="1"/>
          <p:nvPr/>
        </p:nvSpPr>
        <p:spPr>
          <a:xfrm>
            <a:off x="7277083" y="186410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79" name="Oval 78">
            <a:extLst>
              <a:ext uri="{FF2B5EF4-FFF2-40B4-BE49-F238E27FC236}">
                <a16:creationId xmlns:a16="http://schemas.microsoft.com/office/drawing/2014/main" id="{074A92CD-6CDE-2048-BB8E-326B7EB73F4B}"/>
              </a:ext>
            </a:extLst>
          </p:cNvPr>
          <p:cNvSpPr/>
          <p:nvPr/>
        </p:nvSpPr>
        <p:spPr>
          <a:xfrm>
            <a:off x="8222283" y="180632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81" name="Straight Arrow Connector 80">
            <a:extLst>
              <a:ext uri="{FF2B5EF4-FFF2-40B4-BE49-F238E27FC236}">
                <a16:creationId xmlns:a16="http://schemas.microsoft.com/office/drawing/2014/main" id="{0C098105-CBD0-B342-8FCB-EC4187D99891}"/>
              </a:ext>
            </a:extLst>
          </p:cNvPr>
          <p:cNvCxnSpPr>
            <a:cxnSpLocks/>
            <a:stCxn id="57" idx="6"/>
            <a:endCxn id="79" idx="2"/>
          </p:cNvCxnSpPr>
          <p:nvPr/>
        </p:nvCxnSpPr>
        <p:spPr>
          <a:xfrm flipV="1">
            <a:off x="7239978" y="2043133"/>
            <a:ext cx="982305" cy="46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87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3" name="Oval 2">
            <a:extLst>
              <a:ext uri="{FF2B5EF4-FFF2-40B4-BE49-F238E27FC236}">
                <a16:creationId xmlns:a16="http://schemas.microsoft.com/office/drawing/2014/main" id="{E3205A38-C8AB-4349-B2A6-E2DFC6C2E504}"/>
              </a:ext>
            </a:extLst>
          </p:cNvPr>
          <p:cNvSpPr/>
          <p:nvPr/>
        </p:nvSpPr>
        <p:spPr>
          <a:xfrm>
            <a:off x="2868567" y="273804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Od</a:t>
            </a:r>
          </a:p>
        </p:txBody>
      </p:sp>
      <p:sp>
        <p:nvSpPr>
          <p:cNvPr id="4" name="Oval 3">
            <a:extLst>
              <a:ext uri="{FF2B5EF4-FFF2-40B4-BE49-F238E27FC236}">
                <a16:creationId xmlns:a16="http://schemas.microsoft.com/office/drawing/2014/main" id="{F7846442-2271-BC47-888E-E9EECBC0DEC1}"/>
              </a:ext>
            </a:extLst>
          </p:cNvPr>
          <p:cNvSpPr/>
          <p:nvPr/>
        </p:nvSpPr>
        <p:spPr>
          <a:xfrm>
            <a:off x="4877903" y="273804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O</a:t>
            </a:r>
          </a:p>
        </p:txBody>
      </p:sp>
      <p:sp>
        <p:nvSpPr>
          <p:cNvPr id="5" name="TextBox 4">
            <a:extLst>
              <a:ext uri="{FF2B5EF4-FFF2-40B4-BE49-F238E27FC236}">
                <a16:creationId xmlns:a16="http://schemas.microsoft.com/office/drawing/2014/main" id="{C5BA0E03-506F-8543-876C-38C0A98FF4FA}"/>
              </a:ext>
            </a:extLst>
          </p:cNvPr>
          <p:cNvSpPr txBox="1"/>
          <p:nvPr/>
        </p:nvSpPr>
        <p:spPr>
          <a:xfrm>
            <a:off x="3383400" y="279318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FB89827D-DDC1-784A-B4D2-4AD73D73D3AB}"/>
              </a:ext>
            </a:extLst>
          </p:cNvPr>
          <p:cNvCxnSpPr>
            <a:cxnSpLocks/>
            <a:stCxn id="3" idx="6"/>
            <a:endCxn id="4" idx="2"/>
          </p:cNvCxnSpPr>
          <p:nvPr/>
        </p:nvCxnSpPr>
        <p:spPr>
          <a:xfrm>
            <a:off x="3356247" y="297484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D3F674F-0DF6-D244-B895-8E68E1F59376}"/>
              </a:ext>
            </a:extLst>
          </p:cNvPr>
          <p:cNvSpPr/>
          <p:nvPr/>
        </p:nvSpPr>
        <p:spPr>
          <a:xfrm>
            <a:off x="859231" y="273660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E</a:t>
            </a:r>
          </a:p>
        </p:txBody>
      </p:sp>
      <p:cxnSp>
        <p:nvCxnSpPr>
          <p:cNvPr id="12" name="Straight Arrow Connector 11">
            <a:extLst>
              <a:ext uri="{FF2B5EF4-FFF2-40B4-BE49-F238E27FC236}">
                <a16:creationId xmlns:a16="http://schemas.microsoft.com/office/drawing/2014/main" id="{CFB0E0C8-9B47-2C4A-8C32-9A59763DD0E8}"/>
              </a:ext>
            </a:extLst>
          </p:cNvPr>
          <p:cNvCxnSpPr>
            <a:cxnSpLocks/>
            <a:stCxn id="3" idx="2"/>
            <a:endCxn id="11" idx="6"/>
          </p:cNvCxnSpPr>
          <p:nvPr/>
        </p:nvCxnSpPr>
        <p:spPr>
          <a:xfrm flipH="1" flipV="1">
            <a:off x="1346911" y="2973412"/>
            <a:ext cx="1521656" cy="143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EDD1F6-E54C-A041-866C-8FCBFFA03856}"/>
              </a:ext>
            </a:extLst>
          </p:cNvPr>
          <p:cNvSpPr txBox="1"/>
          <p:nvPr/>
        </p:nvSpPr>
        <p:spPr>
          <a:xfrm>
            <a:off x="1426302" y="2747287"/>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54153102-3BCB-5D49-A98C-9F631CAD6620}"/>
              </a:ext>
            </a:extLst>
          </p:cNvPr>
          <p:cNvSpPr/>
          <p:nvPr/>
        </p:nvSpPr>
        <p:spPr>
          <a:xfrm>
            <a:off x="4877903" y="1734536"/>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DO</a:t>
            </a:r>
          </a:p>
        </p:txBody>
      </p:sp>
      <p:sp>
        <p:nvSpPr>
          <p:cNvPr id="17" name="TextBox 16">
            <a:extLst>
              <a:ext uri="{FF2B5EF4-FFF2-40B4-BE49-F238E27FC236}">
                <a16:creationId xmlns:a16="http://schemas.microsoft.com/office/drawing/2014/main" id="{3B8F9DA7-CFF9-E241-BEF2-21C47CB4DFC3}"/>
              </a:ext>
            </a:extLst>
          </p:cNvPr>
          <p:cNvSpPr txBox="1"/>
          <p:nvPr/>
        </p:nvSpPr>
        <p:spPr>
          <a:xfrm>
            <a:off x="5118768" y="2377547"/>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0D10F639-99E7-6D4E-AAB5-1154B07F46F5}"/>
              </a:ext>
            </a:extLst>
          </p:cNvPr>
          <p:cNvCxnSpPr>
            <a:cxnSpLocks/>
            <a:stCxn id="4" idx="0"/>
            <a:endCxn id="16" idx="4"/>
          </p:cNvCxnSpPr>
          <p:nvPr/>
        </p:nvCxnSpPr>
        <p:spPr>
          <a:xfrm flipV="1">
            <a:off x="5121743" y="2208148"/>
            <a:ext cx="0" cy="529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225895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Observed Event</a:t>
            </a:r>
          </a:p>
        </p:txBody>
      </p:sp>
      <p:sp>
        <p:nvSpPr>
          <p:cNvPr id="27" name="Oval 26">
            <a:extLst>
              <a:ext uri="{FF2B5EF4-FFF2-40B4-BE49-F238E27FC236}">
                <a16:creationId xmlns:a16="http://schemas.microsoft.com/office/drawing/2014/main" id="{CFCD6AF3-52A1-444D-A70E-65C2B4A8CF48}"/>
              </a:ext>
            </a:extLst>
          </p:cNvPr>
          <p:cNvSpPr/>
          <p:nvPr/>
        </p:nvSpPr>
        <p:spPr>
          <a:xfrm>
            <a:off x="4874928" y="44501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CC</a:t>
            </a:r>
          </a:p>
        </p:txBody>
      </p:sp>
      <p:cxnSp>
        <p:nvCxnSpPr>
          <p:cNvPr id="28" name="Straight Arrow Connector 27">
            <a:extLst>
              <a:ext uri="{FF2B5EF4-FFF2-40B4-BE49-F238E27FC236}">
                <a16:creationId xmlns:a16="http://schemas.microsoft.com/office/drawing/2014/main" id="{30181F5B-9648-7B49-8154-C7F067EB84A3}"/>
              </a:ext>
            </a:extLst>
          </p:cNvPr>
          <p:cNvCxnSpPr>
            <a:cxnSpLocks/>
            <a:stCxn id="16" idx="0"/>
            <a:endCxn id="27" idx="4"/>
          </p:cNvCxnSpPr>
          <p:nvPr/>
        </p:nvCxnSpPr>
        <p:spPr>
          <a:xfrm flipH="1" flipV="1">
            <a:off x="5118768" y="918626"/>
            <a:ext cx="2975" cy="81591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BD07FB-9DE1-F04D-A026-D9D6830B0C2F}"/>
              </a:ext>
            </a:extLst>
          </p:cNvPr>
          <p:cNvSpPr txBox="1"/>
          <p:nvPr/>
        </p:nvSpPr>
        <p:spPr>
          <a:xfrm>
            <a:off x="5119195" y="1088025"/>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ies:inCategory</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0BDA6CCB-667D-274A-B121-E4980F4F8906}"/>
              </a:ext>
            </a:extLst>
          </p:cNvPr>
          <p:cNvCxnSpPr>
            <a:cxnSpLocks/>
            <a:stCxn id="70" idx="0"/>
          </p:cNvCxnSpPr>
          <p:nvPr/>
        </p:nvCxnSpPr>
        <p:spPr>
          <a:xfrm flipV="1">
            <a:off x="4570613" y="3190291"/>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2A013CF-8E04-BA47-9A49-385923CC735A}"/>
              </a:ext>
            </a:extLst>
          </p:cNvPr>
          <p:cNvCxnSpPr>
            <a:cxnSpLocks/>
            <a:stCxn id="71" idx="0"/>
          </p:cNvCxnSpPr>
          <p:nvPr/>
        </p:nvCxnSpPr>
        <p:spPr>
          <a:xfrm flipH="1" flipV="1">
            <a:off x="5291189" y="3190291"/>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2872442-B89D-1A45-BA99-64A77C25CEA4}"/>
              </a:ext>
            </a:extLst>
          </p:cNvPr>
          <p:cNvSpPr txBox="1"/>
          <p:nvPr/>
        </p:nvSpPr>
        <p:spPr>
          <a:xfrm>
            <a:off x="5389248" y="325965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690427F5-9A08-6140-A854-CD227CB20012}"/>
              </a:ext>
            </a:extLst>
          </p:cNvPr>
          <p:cNvSpPr txBox="1"/>
          <p:nvPr/>
        </p:nvSpPr>
        <p:spPr>
          <a:xfrm>
            <a:off x="3905452" y="3256325"/>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4" name="Straight Arrow Connector 63">
            <a:extLst>
              <a:ext uri="{FF2B5EF4-FFF2-40B4-BE49-F238E27FC236}">
                <a16:creationId xmlns:a16="http://schemas.microsoft.com/office/drawing/2014/main" id="{7741452D-C41F-934C-9248-C61877B72D91}"/>
              </a:ext>
            </a:extLst>
          </p:cNvPr>
          <p:cNvCxnSpPr>
            <a:cxnSpLocks/>
            <a:stCxn id="71" idx="4"/>
            <a:endCxn id="72" idx="0"/>
          </p:cNvCxnSpPr>
          <p:nvPr/>
        </p:nvCxnSpPr>
        <p:spPr>
          <a:xfrm>
            <a:off x="5724344" y="4215554"/>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7642751-E8E8-2548-8F73-540C472EC5AA}"/>
              </a:ext>
            </a:extLst>
          </p:cNvPr>
          <p:cNvCxnSpPr>
            <a:cxnSpLocks/>
            <a:stCxn id="70" idx="4"/>
            <a:endCxn id="73" idx="0"/>
          </p:cNvCxnSpPr>
          <p:nvPr/>
        </p:nvCxnSpPr>
        <p:spPr>
          <a:xfrm>
            <a:off x="4570613" y="4215554"/>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0E414A7-5CB2-0743-9C3F-71016041ED92}"/>
              </a:ext>
            </a:extLst>
          </p:cNvPr>
          <p:cNvSpPr txBox="1"/>
          <p:nvPr/>
        </p:nvSpPr>
        <p:spPr>
          <a:xfrm>
            <a:off x="4510206" y="4233930"/>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40B8FF23-FAEA-7C4C-A794-BD911160EDF9}"/>
              </a:ext>
            </a:extLst>
          </p:cNvPr>
          <p:cNvSpPr txBox="1"/>
          <p:nvPr/>
        </p:nvSpPr>
        <p:spPr>
          <a:xfrm>
            <a:off x="4998756" y="437676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1EE54EA6-1F2A-AF44-A6A1-F7FDB8BCEF66}"/>
              </a:ext>
            </a:extLst>
          </p:cNvPr>
          <p:cNvSpPr txBox="1"/>
          <p:nvPr/>
        </p:nvSpPr>
        <p:spPr>
          <a:xfrm>
            <a:off x="3828769" y="5176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69" name="TextBox 68">
            <a:extLst>
              <a:ext uri="{FF2B5EF4-FFF2-40B4-BE49-F238E27FC236}">
                <a16:creationId xmlns:a16="http://schemas.microsoft.com/office/drawing/2014/main" id="{AB516C73-284C-0D40-9DA1-B44C5BADACC5}"/>
              </a:ext>
            </a:extLst>
          </p:cNvPr>
          <p:cNvSpPr txBox="1"/>
          <p:nvPr/>
        </p:nvSpPr>
        <p:spPr>
          <a:xfrm>
            <a:off x="5118768" y="5176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70" name="Oval 69">
            <a:extLst>
              <a:ext uri="{FF2B5EF4-FFF2-40B4-BE49-F238E27FC236}">
                <a16:creationId xmlns:a16="http://schemas.microsoft.com/office/drawing/2014/main" id="{8230F157-7380-3640-BD6E-9406ADBD84E2}"/>
              </a:ext>
            </a:extLst>
          </p:cNvPr>
          <p:cNvSpPr/>
          <p:nvPr/>
        </p:nvSpPr>
        <p:spPr>
          <a:xfrm>
            <a:off x="4326773" y="3741942"/>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71" name="Oval 70">
            <a:extLst>
              <a:ext uri="{FF2B5EF4-FFF2-40B4-BE49-F238E27FC236}">
                <a16:creationId xmlns:a16="http://schemas.microsoft.com/office/drawing/2014/main" id="{40C58BEC-9DC8-B44A-9B37-C20657B5AE93}"/>
              </a:ext>
            </a:extLst>
          </p:cNvPr>
          <p:cNvSpPr/>
          <p:nvPr/>
        </p:nvSpPr>
        <p:spPr>
          <a:xfrm>
            <a:off x="5480504" y="3741942"/>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72" name="Oval 71">
            <a:extLst>
              <a:ext uri="{FF2B5EF4-FFF2-40B4-BE49-F238E27FC236}">
                <a16:creationId xmlns:a16="http://schemas.microsoft.com/office/drawing/2014/main" id="{5B13BFF9-803A-9543-86D4-57942DD79581}"/>
              </a:ext>
            </a:extLst>
          </p:cNvPr>
          <p:cNvSpPr/>
          <p:nvPr/>
        </p:nvSpPr>
        <p:spPr>
          <a:xfrm>
            <a:off x="5483831" y="469223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Oval 72">
            <a:extLst>
              <a:ext uri="{FF2B5EF4-FFF2-40B4-BE49-F238E27FC236}">
                <a16:creationId xmlns:a16="http://schemas.microsoft.com/office/drawing/2014/main" id="{DAD4F36B-2180-C445-AC67-A237C7B177BA}"/>
              </a:ext>
            </a:extLst>
          </p:cNvPr>
          <p:cNvSpPr/>
          <p:nvPr/>
        </p:nvSpPr>
        <p:spPr>
          <a:xfrm>
            <a:off x="4329916" y="4689167"/>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Tree>
    <p:extLst>
      <p:ext uri="{BB962C8B-B14F-4D97-AF65-F5344CB8AC3E}">
        <p14:creationId xmlns:p14="http://schemas.microsoft.com/office/powerpoint/2010/main" val="212094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bservation Diagram">
            <a:extLst>
              <a:ext uri="{FF2B5EF4-FFF2-40B4-BE49-F238E27FC236}">
                <a16:creationId xmlns:a16="http://schemas.microsoft.com/office/drawing/2014/main" id="{49DFB818-3251-F843-BF03-37C43AA37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46"/>
          <a:stretch/>
        </p:blipFill>
        <p:spPr bwMode="auto">
          <a:xfrm>
            <a:off x="201956" y="345989"/>
            <a:ext cx="9263320" cy="640352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98F4426-AE86-1D45-BB3A-9C507EC7AA68}"/>
              </a:ext>
            </a:extLst>
          </p:cNvPr>
          <p:cNvSpPr/>
          <p:nvPr/>
        </p:nvSpPr>
        <p:spPr>
          <a:xfrm>
            <a:off x="6213075" y="3229164"/>
            <a:ext cx="1186904" cy="399671"/>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LocationObservation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6F1833BD-9D03-3F4F-B46F-06C4887BA09B}"/>
              </a:ext>
            </a:extLst>
          </p:cNvPr>
          <p:cNvSpPr/>
          <p:nvPr/>
        </p:nvSpPr>
        <p:spPr>
          <a:xfrm>
            <a:off x="8647437" y="3229163"/>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ObservedTarget</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7" name="Rounded Rectangle 6">
            <a:extLst>
              <a:ext uri="{FF2B5EF4-FFF2-40B4-BE49-F238E27FC236}">
                <a16:creationId xmlns:a16="http://schemas.microsoft.com/office/drawing/2014/main" id="{F0F35748-25B0-B44F-BA4C-7C81DA8A15F5}"/>
              </a:ext>
            </a:extLst>
          </p:cNvPr>
          <p:cNvSpPr/>
          <p:nvPr/>
        </p:nvSpPr>
        <p:spPr>
          <a:xfrm>
            <a:off x="8647436" y="3829680"/>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ObservedLocation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5" name="Triangle 4">
            <a:extLst>
              <a:ext uri="{FF2B5EF4-FFF2-40B4-BE49-F238E27FC236}">
                <a16:creationId xmlns:a16="http://schemas.microsoft.com/office/drawing/2014/main" id="{15CC124F-897C-6546-97E3-C4B54F75EE7A}"/>
              </a:ext>
            </a:extLst>
          </p:cNvPr>
          <p:cNvSpPr/>
          <p:nvPr/>
        </p:nvSpPr>
        <p:spPr>
          <a:xfrm>
            <a:off x="8411269" y="2797701"/>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Elbow Connector 8">
            <a:extLst>
              <a:ext uri="{FF2B5EF4-FFF2-40B4-BE49-F238E27FC236}">
                <a16:creationId xmlns:a16="http://schemas.microsoft.com/office/drawing/2014/main" id="{6C739B56-4B36-8F42-BB9A-688C1AB2C724}"/>
              </a:ext>
            </a:extLst>
          </p:cNvPr>
          <p:cNvCxnSpPr>
            <a:cxnSpLocks/>
            <a:stCxn id="5" idx="3"/>
            <a:endCxn id="6" idx="1"/>
          </p:cNvCxnSpPr>
          <p:nvPr/>
        </p:nvCxnSpPr>
        <p:spPr>
          <a:xfrm rot="16200000" flipH="1">
            <a:off x="8329013" y="3110575"/>
            <a:ext cx="467796" cy="169052"/>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a:extLst>
              <a:ext uri="{FF2B5EF4-FFF2-40B4-BE49-F238E27FC236}">
                <a16:creationId xmlns:a16="http://schemas.microsoft.com/office/drawing/2014/main" id="{185ACE58-C591-DB45-8279-70CF9159567B}"/>
              </a:ext>
            </a:extLst>
          </p:cNvPr>
          <p:cNvCxnSpPr>
            <a:cxnSpLocks/>
            <a:stCxn id="5" idx="3"/>
            <a:endCxn id="7" idx="1"/>
          </p:cNvCxnSpPr>
          <p:nvPr/>
        </p:nvCxnSpPr>
        <p:spPr>
          <a:xfrm rot="16200000" flipH="1">
            <a:off x="8028754" y="3410833"/>
            <a:ext cx="1068313" cy="169051"/>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7" name="Triangle 16">
            <a:extLst>
              <a:ext uri="{FF2B5EF4-FFF2-40B4-BE49-F238E27FC236}">
                <a16:creationId xmlns:a16="http://schemas.microsoft.com/office/drawing/2014/main" id="{2D55A96E-ABB9-ED44-B946-4D4DC5C29555}"/>
              </a:ext>
            </a:extLst>
          </p:cNvPr>
          <p:cNvSpPr/>
          <p:nvPr/>
        </p:nvSpPr>
        <p:spPr>
          <a:xfrm>
            <a:off x="6739105" y="2797700"/>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Elbow Connector 17">
            <a:extLst>
              <a:ext uri="{FF2B5EF4-FFF2-40B4-BE49-F238E27FC236}">
                <a16:creationId xmlns:a16="http://schemas.microsoft.com/office/drawing/2014/main" id="{DCF916C0-4541-044B-97DB-5D4ABE74CCBF}"/>
              </a:ext>
            </a:extLst>
          </p:cNvPr>
          <p:cNvCxnSpPr>
            <a:cxnSpLocks/>
            <a:stCxn id="17" idx="3"/>
            <a:endCxn id="4" idx="0"/>
          </p:cNvCxnSpPr>
          <p:nvPr/>
        </p:nvCxnSpPr>
        <p:spPr>
          <a:xfrm rot="16200000" flipH="1">
            <a:off x="6672393" y="3095030"/>
            <a:ext cx="267962" cy="306"/>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a:extLst>
              <a:ext uri="{FF2B5EF4-FFF2-40B4-BE49-F238E27FC236}">
                <a16:creationId xmlns:a16="http://schemas.microsoft.com/office/drawing/2014/main" id="{C9E2F116-8005-FB4C-94AD-5EFE78FDF175}"/>
              </a:ext>
            </a:extLst>
          </p:cNvPr>
          <p:cNvSpPr txBox="1"/>
          <p:nvPr/>
        </p:nvSpPr>
        <p:spPr>
          <a:xfrm>
            <a:off x="5247182" y="4397479"/>
            <a:ext cx="6682154" cy="1754326"/>
          </a:xfrm>
          <a:prstGeom prst="rect">
            <a:avLst/>
          </a:prstGeom>
          <a:noFill/>
        </p:spPr>
        <p:txBody>
          <a:bodyPr wrap="square" rtlCol="0">
            <a:spAutoFit/>
          </a:bodyPr>
          <a:lstStyle/>
          <a:p>
            <a:r>
              <a:rPr lang="en-GB" dirty="0">
                <a:latin typeface="Roboto Thin" panose="02000000000000000000" pitchFamily="2" charset="0"/>
                <a:ea typeface="Roboto Thin" panose="02000000000000000000" pitchFamily="2" charset="0"/>
              </a:rPr>
              <a:t>Four new classes to cover the case of a target’s location.</a:t>
            </a:r>
          </a:p>
          <a:p>
            <a:endParaRPr lang="en-GB" dirty="0">
              <a:latin typeface="Roboto Thin" panose="02000000000000000000" pitchFamily="2" charset="0"/>
              <a:ea typeface="Roboto Thin" panose="02000000000000000000" pitchFamily="2" charset="0"/>
            </a:endParaRPr>
          </a:p>
          <a:p>
            <a:r>
              <a:rPr lang="en-GB" dirty="0">
                <a:latin typeface="Roboto Thin" panose="02000000000000000000" pitchFamily="2" charset="0"/>
                <a:ea typeface="Roboto Thin" panose="02000000000000000000" pitchFamily="2" charset="0"/>
              </a:rPr>
              <a:t>The approach is to have the observed item (the vessel) and the observed location (the geo point) as participants in the observation activity, along with the observer (the AIS receiver, a device - </a:t>
            </a:r>
            <a:r>
              <a:rPr lang="en-GB" dirty="0" err="1">
                <a:latin typeface="Roboto Thin" panose="02000000000000000000" pitchFamily="2" charset="0"/>
                <a:ea typeface="Roboto Thin" panose="02000000000000000000" pitchFamily="2" charset="0"/>
              </a:rPr>
              <a:t>LocationTransponder</a:t>
            </a:r>
            <a:r>
              <a:rPr lang="en-GB" dirty="0">
                <a:latin typeface="Roboto Thin" panose="02000000000000000000" pitchFamily="2" charset="0"/>
                <a:ea typeface="Roboto Thin" panose="02000000000000000000" pitchFamily="2" charset="0"/>
              </a:rPr>
              <a:t>)</a:t>
            </a:r>
          </a:p>
        </p:txBody>
      </p:sp>
      <p:sp>
        <p:nvSpPr>
          <p:cNvPr id="13" name="Rounded Rectangle 12">
            <a:extLst>
              <a:ext uri="{FF2B5EF4-FFF2-40B4-BE49-F238E27FC236}">
                <a16:creationId xmlns:a16="http://schemas.microsoft.com/office/drawing/2014/main" id="{5A7AF621-4A1A-CA4F-81D9-97A064EF827C}"/>
              </a:ext>
            </a:extLst>
          </p:cNvPr>
          <p:cNvSpPr/>
          <p:nvPr/>
        </p:nvSpPr>
        <p:spPr>
          <a:xfrm>
            <a:off x="3641728" y="6112340"/>
            <a:ext cx="1366370" cy="399671"/>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LocationTransponder</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14" name="Elbow Connector 13">
            <a:extLst>
              <a:ext uri="{FF2B5EF4-FFF2-40B4-BE49-F238E27FC236}">
                <a16:creationId xmlns:a16="http://schemas.microsoft.com/office/drawing/2014/main" id="{7DF68C67-C08B-9F4F-ABB5-F6122CFF298B}"/>
              </a:ext>
            </a:extLst>
          </p:cNvPr>
          <p:cNvCxnSpPr>
            <a:cxnSpLocks/>
          </p:cNvCxnSpPr>
          <p:nvPr/>
        </p:nvCxnSpPr>
        <p:spPr>
          <a:xfrm rot="5400000">
            <a:off x="3441966" y="5765838"/>
            <a:ext cx="693003" cy="12700"/>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Triangle 15">
            <a:extLst>
              <a:ext uri="{FF2B5EF4-FFF2-40B4-BE49-F238E27FC236}">
                <a16:creationId xmlns:a16="http://schemas.microsoft.com/office/drawing/2014/main" id="{559B6278-2BD4-0044-B180-397C4AA574E7}"/>
              </a:ext>
            </a:extLst>
          </p:cNvPr>
          <p:cNvSpPr/>
          <p:nvPr/>
        </p:nvSpPr>
        <p:spPr>
          <a:xfrm>
            <a:off x="3715001" y="5343935"/>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C0C18C-CD66-FE43-8EBB-E132B07136CD}"/>
              </a:ext>
            </a:extLst>
          </p:cNvPr>
          <p:cNvSpPr txBox="1"/>
          <p:nvPr/>
        </p:nvSpPr>
        <p:spPr>
          <a:xfrm>
            <a:off x="47874" y="0"/>
            <a:ext cx="391164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Tracks</a:t>
            </a:r>
          </a:p>
        </p:txBody>
      </p:sp>
    </p:spTree>
    <p:extLst>
      <p:ext uri="{BB962C8B-B14F-4D97-AF65-F5344CB8AC3E}">
        <p14:creationId xmlns:p14="http://schemas.microsoft.com/office/powerpoint/2010/main" val="290552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385874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Possible World Accessibility</a:t>
            </a:r>
          </a:p>
        </p:txBody>
      </p:sp>
      <p:sp>
        <p:nvSpPr>
          <p:cNvPr id="112" name="TextBox 111">
            <a:extLst>
              <a:ext uri="{FF2B5EF4-FFF2-40B4-BE49-F238E27FC236}">
                <a16:creationId xmlns:a16="http://schemas.microsoft.com/office/drawing/2014/main" id="{A280F35C-B8BA-B74E-8A3E-8887C1012730}"/>
              </a:ext>
            </a:extLst>
          </p:cNvPr>
          <p:cNvSpPr txBox="1"/>
          <p:nvPr/>
        </p:nvSpPr>
        <p:spPr>
          <a:xfrm>
            <a:off x="103270" y="732019"/>
            <a:ext cx="5715311" cy="3139321"/>
          </a:xfrm>
          <a:prstGeom prst="rect">
            <a:avLst/>
          </a:prstGeom>
          <a:noFill/>
        </p:spPr>
        <p:txBody>
          <a:bodyPr wrap="square" rtlCol="0">
            <a:spAutoFit/>
          </a:bodyPr>
          <a:lstStyle/>
          <a:p>
            <a:r>
              <a:rPr lang="en-GB" dirty="0"/>
              <a:t>In some cases, we make inferences based upon observations. The observations identify a possible world in which something was true. The inference identifies another possible world in which some other things are true…and also the thing identified in the previous possible world.</a:t>
            </a:r>
          </a:p>
          <a:p>
            <a:endParaRPr lang="en-GB" dirty="0"/>
          </a:p>
          <a:p>
            <a:r>
              <a:rPr lang="en-GB" dirty="0"/>
              <a:t>In modal logic, this is known as “accessibility” or sometimes “tunnelling”. </a:t>
            </a:r>
          </a:p>
          <a:p>
            <a:endParaRPr lang="en-GB" dirty="0"/>
          </a:p>
          <a:p>
            <a:r>
              <a:rPr lang="en-GB" dirty="0">
                <a:hlinkClick r:id="rId2"/>
              </a:rPr>
              <a:t>https://en.wikipedia.org/wiki/Accessibility_relation</a:t>
            </a:r>
            <a:endParaRPr lang="en-GB" dirty="0"/>
          </a:p>
          <a:p>
            <a:endParaRPr lang="en-GB" dirty="0"/>
          </a:p>
        </p:txBody>
      </p:sp>
      <p:sp>
        <p:nvSpPr>
          <p:cNvPr id="113" name="Rounded Rectangle 112">
            <a:extLst>
              <a:ext uri="{FF2B5EF4-FFF2-40B4-BE49-F238E27FC236}">
                <a16:creationId xmlns:a16="http://schemas.microsoft.com/office/drawing/2014/main" id="{1EA276C7-971E-D24E-A3E9-6047988FC0B1}"/>
              </a:ext>
            </a:extLst>
          </p:cNvPr>
          <p:cNvSpPr/>
          <p:nvPr/>
        </p:nvSpPr>
        <p:spPr>
          <a:xfrm>
            <a:off x="8262096" y="2422564"/>
            <a:ext cx="943343" cy="560007"/>
          </a:xfrm>
          <a:prstGeom prst="round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objectProperty</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isAccessible</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14" name="Elbow Connector 113">
            <a:extLst>
              <a:ext uri="{FF2B5EF4-FFF2-40B4-BE49-F238E27FC236}">
                <a16:creationId xmlns:a16="http://schemas.microsoft.com/office/drawing/2014/main" id="{6193FF33-5A6A-414A-8B87-FB0841189750}"/>
              </a:ext>
            </a:extLst>
          </p:cNvPr>
          <p:cNvCxnSpPr>
            <a:cxnSpLocks/>
          </p:cNvCxnSpPr>
          <p:nvPr/>
        </p:nvCxnSpPr>
        <p:spPr>
          <a:xfrm flipH="1">
            <a:off x="7491011" y="2527765"/>
            <a:ext cx="771085" cy="0"/>
          </a:xfrm>
          <a:prstGeom prst="straightConnector1">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8E1397D3-64DB-4C49-ACFA-68C7EB8759CD}"/>
              </a:ext>
            </a:extLst>
          </p:cNvPr>
          <p:cNvSpPr txBox="1"/>
          <p:nvPr/>
        </p:nvSpPr>
        <p:spPr>
          <a:xfrm>
            <a:off x="7609564" y="2398628"/>
            <a:ext cx="607167"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
        <p:nvSpPr>
          <p:cNvPr id="116" name="Rounded Rectangle 115">
            <a:extLst>
              <a:ext uri="{FF2B5EF4-FFF2-40B4-BE49-F238E27FC236}">
                <a16:creationId xmlns:a16="http://schemas.microsoft.com/office/drawing/2014/main" id="{CD13D9CE-15D4-AB43-8691-84F798B6A995}"/>
              </a:ext>
            </a:extLst>
          </p:cNvPr>
          <p:cNvSpPr/>
          <p:nvPr/>
        </p:nvSpPr>
        <p:spPr>
          <a:xfrm>
            <a:off x="6566161" y="2422564"/>
            <a:ext cx="924850" cy="526495"/>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&lt;&lt;</a:t>
            </a:r>
            <a:r>
              <a:rPr lang="en-GB" sz="600" b="1" dirty="0" err="1">
                <a:solidFill>
                  <a:schemeClr val="tx1">
                    <a:lumMod val="75000"/>
                    <a:lumOff val="25000"/>
                  </a:schemeClr>
                </a:solidFill>
                <a:latin typeface="Consolas" panose="020B0609020204030204" pitchFamily="49" charset="0"/>
                <a:cs typeface="Consolas" panose="020B0609020204030204" pitchFamily="49" charset="0"/>
              </a:rPr>
              <a:t>rdfsClass</a:t>
            </a:r>
            <a:r>
              <a:rPr lang="en-GB" sz="600" b="1" dirty="0">
                <a:solidFill>
                  <a:schemeClr val="tx1">
                    <a:lumMod val="75000"/>
                    <a:lumOff val="2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75000"/>
                    <a:lumOff val="25000"/>
                  </a:schemeClr>
                </a:solidFill>
                <a:latin typeface="Consolas" panose="020B0609020204030204" pitchFamily="49" charset="0"/>
                <a:cs typeface="Consolas" panose="020B0609020204030204" pitchFamily="49" charset="0"/>
              </a:rPr>
              <a:t>PossibleWorld</a:t>
            </a:r>
            <a:endParaRPr lang="en-GB" sz="600" b="1" dirty="0">
              <a:solidFill>
                <a:schemeClr val="tx1">
                  <a:lumMod val="75000"/>
                  <a:lumOff val="25000"/>
                </a:schemeClr>
              </a:solidFill>
              <a:latin typeface="Consolas" panose="020B0609020204030204" pitchFamily="49" charset="0"/>
              <a:cs typeface="Consolas" panose="020B0609020204030204" pitchFamily="49" charset="0"/>
            </a:endParaRPr>
          </a:p>
        </p:txBody>
      </p:sp>
      <p:cxnSp>
        <p:nvCxnSpPr>
          <p:cNvPr id="124" name="Elbow Connector 113">
            <a:extLst>
              <a:ext uri="{FF2B5EF4-FFF2-40B4-BE49-F238E27FC236}">
                <a16:creationId xmlns:a16="http://schemas.microsoft.com/office/drawing/2014/main" id="{CD696F44-6185-9843-889D-9D4B8AEBEAE0}"/>
              </a:ext>
            </a:extLst>
          </p:cNvPr>
          <p:cNvCxnSpPr>
            <a:cxnSpLocks/>
          </p:cNvCxnSpPr>
          <p:nvPr/>
        </p:nvCxnSpPr>
        <p:spPr>
          <a:xfrm flipH="1">
            <a:off x="7491011" y="2807421"/>
            <a:ext cx="771085" cy="0"/>
          </a:xfrm>
          <a:prstGeom prst="straightConnector1">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858DCDB3-07B7-694A-AB81-2620372CF3E2}"/>
              </a:ext>
            </a:extLst>
          </p:cNvPr>
          <p:cNvSpPr txBox="1"/>
          <p:nvPr/>
        </p:nvSpPr>
        <p:spPr>
          <a:xfrm>
            <a:off x="7609564" y="2678284"/>
            <a:ext cx="607167"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126" name="Oval 125">
            <a:extLst>
              <a:ext uri="{FF2B5EF4-FFF2-40B4-BE49-F238E27FC236}">
                <a16:creationId xmlns:a16="http://schemas.microsoft.com/office/drawing/2014/main" id="{63A74776-8CB3-D649-9BA3-9E19BF8DDD15}"/>
              </a:ext>
            </a:extLst>
          </p:cNvPr>
          <p:cNvSpPr/>
          <p:nvPr/>
        </p:nvSpPr>
        <p:spPr>
          <a:xfrm>
            <a:off x="6078481" y="4241344"/>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127" name="Oval 126">
            <a:extLst>
              <a:ext uri="{FF2B5EF4-FFF2-40B4-BE49-F238E27FC236}">
                <a16:creationId xmlns:a16="http://schemas.microsoft.com/office/drawing/2014/main" id="{6D1C4D4E-D390-6348-ADA8-FB0DE5662196}"/>
              </a:ext>
            </a:extLst>
          </p:cNvPr>
          <p:cNvSpPr/>
          <p:nvPr/>
        </p:nvSpPr>
        <p:spPr>
          <a:xfrm>
            <a:off x="7729051" y="4241344"/>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128" name="TextBox 127">
            <a:extLst>
              <a:ext uri="{FF2B5EF4-FFF2-40B4-BE49-F238E27FC236}">
                <a16:creationId xmlns:a16="http://schemas.microsoft.com/office/drawing/2014/main" id="{36B6D82F-6B4C-C04C-A5B3-709AC9413BD3}"/>
              </a:ext>
            </a:extLst>
          </p:cNvPr>
          <p:cNvSpPr txBox="1"/>
          <p:nvPr/>
        </p:nvSpPr>
        <p:spPr>
          <a:xfrm>
            <a:off x="6566161" y="4262706"/>
            <a:ext cx="108234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ies:isAccessible</a:t>
            </a:r>
            <a:endParaRPr lang="en-GB" sz="800" dirty="0">
              <a:latin typeface="Consolas" panose="020B0609020204030204" pitchFamily="49" charset="0"/>
              <a:cs typeface="Consolas" panose="020B0609020204030204" pitchFamily="49" charset="0"/>
            </a:endParaRPr>
          </a:p>
        </p:txBody>
      </p:sp>
      <p:cxnSp>
        <p:nvCxnSpPr>
          <p:cNvPr id="129" name="Straight Arrow Connector 128">
            <a:extLst>
              <a:ext uri="{FF2B5EF4-FFF2-40B4-BE49-F238E27FC236}">
                <a16:creationId xmlns:a16="http://schemas.microsoft.com/office/drawing/2014/main" id="{D61325F9-F837-0043-997B-239F72012CF1}"/>
              </a:ext>
            </a:extLst>
          </p:cNvPr>
          <p:cNvCxnSpPr>
            <a:cxnSpLocks/>
            <a:stCxn id="126" idx="6"/>
            <a:endCxn id="127" idx="2"/>
          </p:cNvCxnSpPr>
          <p:nvPr/>
        </p:nvCxnSpPr>
        <p:spPr>
          <a:xfrm>
            <a:off x="6566161" y="4478150"/>
            <a:ext cx="116289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568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198002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Illegal Fishing</a:t>
            </a:r>
          </a:p>
        </p:txBody>
      </p:sp>
      <p:sp>
        <p:nvSpPr>
          <p:cNvPr id="14" name="Rounded Rectangle 13">
            <a:extLst>
              <a:ext uri="{FF2B5EF4-FFF2-40B4-BE49-F238E27FC236}">
                <a16:creationId xmlns:a16="http://schemas.microsoft.com/office/drawing/2014/main" id="{EB61E8D0-C654-ED4E-87F8-FE079A66326A}"/>
              </a:ext>
            </a:extLst>
          </p:cNvPr>
          <p:cNvSpPr/>
          <p:nvPr/>
        </p:nvSpPr>
        <p:spPr>
          <a:xfrm>
            <a:off x="3669365" y="763089"/>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8" name="Rounded Rectangle 17">
            <a:extLst>
              <a:ext uri="{FF2B5EF4-FFF2-40B4-BE49-F238E27FC236}">
                <a16:creationId xmlns:a16="http://schemas.microsoft.com/office/drawing/2014/main" id="{FA82C5C9-FD1C-5F49-8504-DB9AC56FEE23}"/>
              </a:ext>
            </a:extLst>
          </p:cNvPr>
          <p:cNvSpPr/>
          <p:nvPr/>
        </p:nvSpPr>
        <p:spPr>
          <a:xfrm>
            <a:off x="402687" y="2562626"/>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9" name="Rounded Rectangle 18">
            <a:extLst>
              <a:ext uri="{FF2B5EF4-FFF2-40B4-BE49-F238E27FC236}">
                <a16:creationId xmlns:a16="http://schemas.microsoft.com/office/drawing/2014/main" id="{ABA4705C-2146-2246-890C-49259D611C87}"/>
              </a:ext>
            </a:extLst>
          </p:cNvPr>
          <p:cNvSpPr/>
          <p:nvPr/>
        </p:nvSpPr>
        <p:spPr>
          <a:xfrm>
            <a:off x="448851" y="1964682"/>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20" name="Triangle 19">
            <a:extLst>
              <a:ext uri="{FF2B5EF4-FFF2-40B4-BE49-F238E27FC236}">
                <a16:creationId xmlns:a16="http://schemas.microsoft.com/office/drawing/2014/main" id="{C8072CD2-0F0E-5B40-B6C8-9019D6BCA211}"/>
              </a:ext>
            </a:extLst>
          </p:cNvPr>
          <p:cNvSpPr/>
          <p:nvPr/>
        </p:nvSpPr>
        <p:spPr>
          <a:xfrm>
            <a:off x="770986" y="2256367"/>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1" name="Elbow Connector 14">
            <a:extLst>
              <a:ext uri="{FF2B5EF4-FFF2-40B4-BE49-F238E27FC236}">
                <a16:creationId xmlns:a16="http://schemas.microsoft.com/office/drawing/2014/main" id="{2E9637DD-7CCD-064E-8EAF-95A085A19414}"/>
              </a:ext>
            </a:extLst>
          </p:cNvPr>
          <p:cNvCxnSpPr>
            <a:cxnSpLocks/>
            <a:stCxn id="20" idx="3"/>
            <a:endCxn id="18" idx="0"/>
          </p:cNvCxnSpPr>
          <p:nvPr/>
        </p:nvCxnSpPr>
        <p:spPr>
          <a:xfrm rot="16200000" flipH="1">
            <a:off x="708441" y="2461737"/>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B5CEFA6F-EA01-A74F-8C68-AFFD190F81A1}"/>
              </a:ext>
            </a:extLst>
          </p:cNvPr>
          <p:cNvCxnSpPr>
            <a:cxnSpLocks/>
            <a:stCxn id="64" idx="6"/>
            <a:endCxn id="6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F20A07-7FA7-EC48-B558-1B6B80D24909}"/>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5" name="Straight Arrow Connector 24">
            <a:extLst>
              <a:ext uri="{FF2B5EF4-FFF2-40B4-BE49-F238E27FC236}">
                <a16:creationId xmlns:a16="http://schemas.microsoft.com/office/drawing/2014/main" id="{33B81916-F391-CC44-A61A-703B9E9AA163}"/>
              </a:ext>
            </a:extLst>
          </p:cNvPr>
          <p:cNvCxnSpPr>
            <a:cxnSpLocks/>
            <a:stCxn id="64" idx="2"/>
            <a:endCxn id="66"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33E7D3E-1A82-2742-AB41-46614EDD8168}"/>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6FD92D-0FC4-6048-AED5-9D4A2AD4AC5B}"/>
              </a:ext>
            </a:extLst>
          </p:cNvPr>
          <p:cNvSpPr/>
          <p:nvPr/>
        </p:nvSpPr>
        <p:spPr>
          <a:xfrm>
            <a:off x="8451981" y="4513076"/>
            <a:ext cx="3740019" cy="2139047"/>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ies:CriminalActivity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EP	</a:t>
            </a:r>
            <a:r>
              <a:rPr lang="en-GB" sz="1100" dirty="0" err="1">
                <a:solidFill>
                  <a:srgbClr val="000000"/>
                </a:solidFill>
                <a:latin typeface="Consolas" panose="020B0609020204030204" pitchFamily="49" charset="0"/>
              </a:rPr>
              <a:t>ies:EventParticipant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F	</a:t>
            </a:r>
            <a:r>
              <a:rPr lang="en-GB" sz="1100" dirty="0" err="1">
                <a:solidFill>
                  <a:srgbClr val="C00000"/>
                </a:solidFill>
                <a:latin typeface="Consolas" panose="020B0609020204030204" pitchFamily="49" charset="0"/>
              </a:rPr>
              <a:t>ies:Fishing</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4991008E-4A88-7E44-96BC-B1114826BD5D}"/>
              </a:ext>
            </a:extLst>
          </p:cNvPr>
          <p:cNvSpPr/>
          <p:nvPr/>
        </p:nvSpPr>
        <p:spPr>
          <a:xfrm>
            <a:off x="6973480" y="1113554"/>
            <a:ext cx="4787868" cy="954107"/>
          </a:xfrm>
          <a:prstGeom prst="rect">
            <a:avLst/>
          </a:prstGeom>
        </p:spPr>
        <p:txBody>
          <a:bodyPr wrap="square">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F4F2FF28-E3EB-9F4C-AF9E-D987BD9C1539}"/>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E514D1E9-5F38-0840-8A62-AE8D663A2C82}"/>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715786F4-41D2-4040-8039-2762067D02A8}"/>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41" name="Straight Arrow Connector 40">
            <a:extLst>
              <a:ext uri="{FF2B5EF4-FFF2-40B4-BE49-F238E27FC236}">
                <a16:creationId xmlns:a16="http://schemas.microsoft.com/office/drawing/2014/main" id="{413AF2A7-23A0-F64D-94C4-E4410E90069A}"/>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C5CE399-2A77-C74F-85F7-2BB7B0563996}"/>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43" name="Oval 42">
            <a:extLst>
              <a:ext uri="{FF2B5EF4-FFF2-40B4-BE49-F238E27FC236}">
                <a16:creationId xmlns:a16="http://schemas.microsoft.com/office/drawing/2014/main" id="{039C3657-F145-6D44-B44B-00A609151803}"/>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44" name="TextBox 43">
            <a:extLst>
              <a:ext uri="{FF2B5EF4-FFF2-40B4-BE49-F238E27FC236}">
                <a16:creationId xmlns:a16="http://schemas.microsoft.com/office/drawing/2014/main" id="{92B7B0A6-53BE-2C48-A1B9-58F381C7636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20B54A9E-B44D-4B49-8320-E4C8023559B8}"/>
              </a:ext>
            </a:extLst>
          </p:cNvPr>
          <p:cNvCxnSpPr>
            <a:cxnSpLocks/>
            <a:stCxn id="43"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D356BA-926B-B248-B7E0-25C6E34D8F87}"/>
              </a:ext>
            </a:extLst>
          </p:cNvPr>
          <p:cNvCxnSpPr>
            <a:cxnSpLocks/>
            <a:stCxn id="43" idx="6"/>
            <a:endCxn id="42"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D38197-0718-7544-9E7E-97085685874C}"/>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52" name="Straight Arrow Connector 51">
            <a:extLst>
              <a:ext uri="{FF2B5EF4-FFF2-40B4-BE49-F238E27FC236}">
                <a16:creationId xmlns:a16="http://schemas.microsoft.com/office/drawing/2014/main" id="{9C06B062-31DC-9D47-A079-943F158B319E}"/>
              </a:ext>
            </a:extLst>
          </p:cNvPr>
          <p:cNvCxnSpPr>
            <a:cxnSpLocks/>
            <a:stCxn id="64"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01D7A11-E0D8-0B41-B664-C3081A0D4EA1}"/>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64" name="Oval 63">
            <a:extLst>
              <a:ext uri="{FF2B5EF4-FFF2-40B4-BE49-F238E27FC236}">
                <a16:creationId xmlns:a16="http://schemas.microsoft.com/office/drawing/2014/main" id="{B983B52A-72B6-904E-AD14-2A8DCB4BCD13}"/>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65" name="Oval 64">
            <a:extLst>
              <a:ext uri="{FF2B5EF4-FFF2-40B4-BE49-F238E27FC236}">
                <a16:creationId xmlns:a16="http://schemas.microsoft.com/office/drawing/2014/main" id="{00E70270-2820-EE49-9702-C2A0B6E90EB7}"/>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6" name="Oval 65">
            <a:extLst>
              <a:ext uri="{FF2B5EF4-FFF2-40B4-BE49-F238E27FC236}">
                <a16:creationId xmlns:a16="http://schemas.microsoft.com/office/drawing/2014/main" id="{6F8FC2B9-AC76-0246-926D-777A86A58865}"/>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71" name="TextBox 70">
            <a:extLst>
              <a:ext uri="{FF2B5EF4-FFF2-40B4-BE49-F238E27FC236}">
                <a16:creationId xmlns:a16="http://schemas.microsoft.com/office/drawing/2014/main" id="{91E6EE1F-9A88-7546-9354-37BA768E94F3}"/>
              </a:ext>
            </a:extLst>
          </p:cNvPr>
          <p:cNvSpPr txBox="1"/>
          <p:nvPr/>
        </p:nvSpPr>
        <p:spPr>
          <a:xfrm>
            <a:off x="340292" y="3348306"/>
            <a:ext cx="5768880" cy="289310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example extends the EEZ example (but doesn’t include all the original EEZ detail, so please refer back). A ship has been sighted in an EEZ with a certain probability (given by the first possible world). </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An inference has been made by another system that the ship was fishing illegally (second possible world). </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Note that a new class for Fishing has been created and our event in this example is an instance of both Fishing and </a:t>
            </a:r>
            <a:r>
              <a:rPr lang="en-GB" sz="1400" dirty="0" err="1">
                <a:latin typeface="Roboto" panose="02000000000000000000" pitchFamily="2" charset="0"/>
                <a:ea typeface="Roboto" panose="02000000000000000000" pitchFamily="2" charset="0"/>
              </a:rPr>
              <a:t>CriminalActivity</a:t>
            </a:r>
            <a:endParaRPr lang="en-GB" sz="1400" dirty="0">
              <a:latin typeface="Roboto" panose="02000000000000000000" pitchFamily="2" charset="0"/>
              <a:ea typeface="Roboto" panose="02000000000000000000" pitchFamily="2" charset="0"/>
            </a:endParaRP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Also note use of </a:t>
            </a:r>
            <a:r>
              <a:rPr lang="en-GB" sz="1400" dirty="0" err="1">
                <a:latin typeface="Roboto" panose="02000000000000000000" pitchFamily="2" charset="0"/>
                <a:ea typeface="Roboto" panose="02000000000000000000" pitchFamily="2" charset="0"/>
              </a:rPr>
              <a:t>isAccessible</a:t>
            </a:r>
            <a:r>
              <a:rPr lang="en-GB" sz="1400" dirty="0">
                <a:latin typeface="Roboto" panose="02000000000000000000" pitchFamily="2" charset="0"/>
                <a:ea typeface="Roboto" panose="02000000000000000000" pitchFamily="2" charset="0"/>
              </a:rPr>
              <a:t> relationship between the possible worlds (see previous slide) as one depends on the findings of the other</a:t>
            </a:r>
            <a:endParaRPr lang="en-GB" sz="1050" dirty="0"/>
          </a:p>
        </p:txBody>
      </p:sp>
      <p:sp>
        <p:nvSpPr>
          <p:cNvPr id="72" name="Oval 71">
            <a:extLst>
              <a:ext uri="{FF2B5EF4-FFF2-40B4-BE49-F238E27FC236}">
                <a16:creationId xmlns:a16="http://schemas.microsoft.com/office/drawing/2014/main" id="{6B52E9CA-4027-4E4D-A2A8-6D7C41849CF7}"/>
              </a:ext>
            </a:extLst>
          </p:cNvPr>
          <p:cNvSpPr/>
          <p:nvPr/>
        </p:nvSpPr>
        <p:spPr>
          <a:xfrm>
            <a:off x="9756079" y="262924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EP</a:t>
            </a:r>
          </a:p>
        </p:txBody>
      </p:sp>
      <p:sp>
        <p:nvSpPr>
          <p:cNvPr id="73" name="Oval 72">
            <a:extLst>
              <a:ext uri="{FF2B5EF4-FFF2-40B4-BE49-F238E27FC236}">
                <a16:creationId xmlns:a16="http://schemas.microsoft.com/office/drawing/2014/main" id="{073EFE06-9375-EA4D-BF9B-BB6AAE73028E}"/>
              </a:ext>
            </a:extLst>
          </p:cNvPr>
          <p:cNvSpPr/>
          <p:nvPr/>
        </p:nvSpPr>
        <p:spPr>
          <a:xfrm>
            <a:off x="11464231" y="262591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rgbClr val="FEB1BF"/>
                </a:solidFill>
                <a:latin typeface="Consolas" panose="020B0609020204030204" pitchFamily="49" charset="0"/>
                <a:cs typeface="Consolas" panose="020B0609020204030204" pitchFamily="49" charset="0"/>
              </a:rPr>
              <a:t>F&amp;CA</a:t>
            </a:r>
          </a:p>
        </p:txBody>
      </p:sp>
      <p:sp>
        <p:nvSpPr>
          <p:cNvPr id="74" name="TextBox 73">
            <a:extLst>
              <a:ext uri="{FF2B5EF4-FFF2-40B4-BE49-F238E27FC236}">
                <a16:creationId xmlns:a16="http://schemas.microsoft.com/office/drawing/2014/main" id="{B8CF8386-CCB9-8D43-9004-BDADF883C11A}"/>
              </a:ext>
            </a:extLst>
          </p:cNvPr>
          <p:cNvSpPr txBox="1"/>
          <p:nvPr/>
        </p:nvSpPr>
        <p:spPr>
          <a:xfrm>
            <a:off x="10210250" y="2695452"/>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75" name="Straight Arrow Connector 74">
            <a:extLst>
              <a:ext uri="{FF2B5EF4-FFF2-40B4-BE49-F238E27FC236}">
                <a16:creationId xmlns:a16="http://schemas.microsoft.com/office/drawing/2014/main" id="{844083B5-DCB5-E54F-A376-195DF5EAAEA8}"/>
              </a:ext>
            </a:extLst>
          </p:cNvPr>
          <p:cNvCxnSpPr>
            <a:cxnSpLocks/>
            <a:stCxn id="72" idx="2"/>
            <a:endCxn id="65" idx="6"/>
          </p:cNvCxnSpPr>
          <p:nvPr/>
        </p:nvCxnSpPr>
        <p:spPr>
          <a:xfrm flipH="1">
            <a:off x="8568927" y="2866046"/>
            <a:ext cx="118715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17B17D1-0FD4-014B-99C4-745CBEDC4CAD}"/>
              </a:ext>
            </a:extLst>
          </p:cNvPr>
          <p:cNvCxnSpPr>
            <a:cxnSpLocks/>
            <a:stCxn id="72" idx="6"/>
            <a:endCxn id="73" idx="2"/>
          </p:cNvCxnSpPr>
          <p:nvPr/>
        </p:nvCxnSpPr>
        <p:spPr>
          <a:xfrm flipV="1">
            <a:off x="10243759" y="2862721"/>
            <a:ext cx="1220472" cy="332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5A51E38-5DE2-2147-B7D3-8367B725B142}"/>
              </a:ext>
            </a:extLst>
          </p:cNvPr>
          <p:cNvSpPr txBox="1"/>
          <p:nvPr/>
        </p:nvSpPr>
        <p:spPr>
          <a:xfrm>
            <a:off x="8635949" y="269808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78" name="Oval 77">
            <a:extLst>
              <a:ext uri="{FF2B5EF4-FFF2-40B4-BE49-F238E27FC236}">
                <a16:creationId xmlns:a16="http://schemas.microsoft.com/office/drawing/2014/main" id="{1C8FAA14-DAE7-F447-A327-ED960296DCB2}"/>
              </a:ext>
            </a:extLst>
          </p:cNvPr>
          <p:cNvSpPr/>
          <p:nvPr/>
        </p:nvSpPr>
        <p:spPr>
          <a:xfrm>
            <a:off x="10644450" y="369731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9" name="Straight Arrow Connector 78">
            <a:extLst>
              <a:ext uri="{FF2B5EF4-FFF2-40B4-BE49-F238E27FC236}">
                <a16:creationId xmlns:a16="http://schemas.microsoft.com/office/drawing/2014/main" id="{CC5C0042-6BAA-9B45-A57B-4C5080F46411}"/>
              </a:ext>
            </a:extLst>
          </p:cNvPr>
          <p:cNvCxnSpPr>
            <a:cxnSpLocks/>
            <a:stCxn id="72" idx="5"/>
            <a:endCxn id="78" idx="1"/>
          </p:cNvCxnSpPr>
          <p:nvPr/>
        </p:nvCxnSpPr>
        <p:spPr>
          <a:xfrm>
            <a:off x="10172340" y="3033493"/>
            <a:ext cx="543529" cy="7331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FA58FBC-2C39-AE48-AFF9-61289383C9E1}"/>
              </a:ext>
            </a:extLst>
          </p:cNvPr>
          <p:cNvCxnSpPr>
            <a:cxnSpLocks/>
            <a:stCxn id="73" idx="3"/>
            <a:endCxn id="78" idx="7"/>
          </p:cNvCxnSpPr>
          <p:nvPr/>
        </p:nvCxnSpPr>
        <p:spPr>
          <a:xfrm flipH="1">
            <a:off x="11060711" y="3030168"/>
            <a:ext cx="474939" cy="73650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0CE73AE9-9B0C-0840-A5BD-4FDD2AEBB70E}"/>
              </a:ext>
            </a:extLst>
          </p:cNvPr>
          <p:cNvSpPr/>
          <p:nvPr/>
        </p:nvSpPr>
        <p:spPr>
          <a:xfrm>
            <a:off x="2631277" y="1509841"/>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82" name="Rounded Rectangle 81">
            <a:extLst>
              <a:ext uri="{FF2B5EF4-FFF2-40B4-BE49-F238E27FC236}">
                <a16:creationId xmlns:a16="http://schemas.microsoft.com/office/drawing/2014/main" id="{16857F13-2833-644C-99BD-FC0E9F2D6E4D}"/>
              </a:ext>
            </a:extLst>
          </p:cNvPr>
          <p:cNvSpPr/>
          <p:nvPr/>
        </p:nvSpPr>
        <p:spPr>
          <a:xfrm>
            <a:off x="4146562" y="1505054"/>
            <a:ext cx="943343" cy="302752"/>
          </a:xfrm>
          <a:prstGeom prst="round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objectProperty</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Assessed</a:t>
            </a:r>
          </a:p>
        </p:txBody>
      </p:sp>
      <p:cxnSp>
        <p:nvCxnSpPr>
          <p:cNvPr id="83" name="Elbow Connector 82">
            <a:extLst>
              <a:ext uri="{FF2B5EF4-FFF2-40B4-BE49-F238E27FC236}">
                <a16:creationId xmlns:a16="http://schemas.microsoft.com/office/drawing/2014/main" id="{3FB2B665-A82A-4F40-901F-A6E3FB1E1992}"/>
              </a:ext>
            </a:extLst>
          </p:cNvPr>
          <p:cNvCxnSpPr>
            <a:cxnSpLocks/>
            <a:stCxn id="82" idx="1"/>
            <a:endCxn id="81" idx="3"/>
          </p:cNvCxnSpPr>
          <p:nvPr/>
        </p:nvCxnSpPr>
        <p:spPr>
          <a:xfrm rot="10800000" flipV="1">
            <a:off x="3398982" y="1656429"/>
            <a:ext cx="747580" cy="478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AC1A9B3-A7A2-E64E-89A4-478103CB1E02}"/>
              </a:ext>
            </a:extLst>
          </p:cNvPr>
          <p:cNvSpPr txBox="1"/>
          <p:nvPr/>
        </p:nvSpPr>
        <p:spPr>
          <a:xfrm>
            <a:off x="3539395" y="1503798"/>
            <a:ext cx="607167"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
        <p:nvSpPr>
          <p:cNvPr id="85" name="Rounded Rectangle 84">
            <a:extLst>
              <a:ext uri="{FF2B5EF4-FFF2-40B4-BE49-F238E27FC236}">
                <a16:creationId xmlns:a16="http://schemas.microsoft.com/office/drawing/2014/main" id="{B5566221-8E35-514E-A823-FBC9BB99EA36}"/>
              </a:ext>
            </a:extLst>
          </p:cNvPr>
          <p:cNvSpPr/>
          <p:nvPr/>
        </p:nvSpPr>
        <p:spPr>
          <a:xfrm>
            <a:off x="340770" y="778572"/>
            <a:ext cx="3005551"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&lt;&lt;</a:t>
            </a:r>
            <a:r>
              <a:rPr lang="en-GB" sz="600" b="1" dirty="0" err="1">
                <a:solidFill>
                  <a:schemeClr val="tx1">
                    <a:lumMod val="75000"/>
                    <a:lumOff val="25000"/>
                  </a:schemeClr>
                </a:solidFill>
                <a:latin typeface="Consolas" panose="020B0609020204030204" pitchFamily="49" charset="0"/>
                <a:cs typeface="Consolas" panose="020B0609020204030204" pitchFamily="49" charset="0"/>
              </a:rPr>
              <a:t>rdfsClass</a:t>
            </a:r>
            <a:r>
              <a:rPr lang="en-GB" sz="600" b="1" dirty="0">
                <a:solidFill>
                  <a:schemeClr val="tx1">
                    <a:lumMod val="75000"/>
                    <a:lumOff val="2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Event</a:t>
            </a:r>
          </a:p>
        </p:txBody>
      </p:sp>
      <p:sp>
        <p:nvSpPr>
          <p:cNvPr id="86" name="Triangle 85">
            <a:extLst>
              <a:ext uri="{FF2B5EF4-FFF2-40B4-BE49-F238E27FC236}">
                <a16:creationId xmlns:a16="http://schemas.microsoft.com/office/drawing/2014/main" id="{C8969C78-1872-C846-BE83-557E09B08F7E}"/>
              </a:ext>
            </a:extLst>
          </p:cNvPr>
          <p:cNvSpPr/>
          <p:nvPr/>
        </p:nvSpPr>
        <p:spPr>
          <a:xfrm>
            <a:off x="2957267" y="1109883"/>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7" name="Elbow Connector 14">
            <a:extLst>
              <a:ext uri="{FF2B5EF4-FFF2-40B4-BE49-F238E27FC236}">
                <a16:creationId xmlns:a16="http://schemas.microsoft.com/office/drawing/2014/main" id="{CA722C47-0C18-F942-8F5B-852F330E19F8}"/>
              </a:ext>
            </a:extLst>
          </p:cNvPr>
          <p:cNvCxnSpPr>
            <a:cxnSpLocks/>
            <a:stCxn id="81" idx="0"/>
            <a:endCxn id="86" idx="3"/>
          </p:cNvCxnSpPr>
          <p:nvPr/>
        </p:nvCxnSpPr>
        <p:spPr>
          <a:xfrm flipV="1">
            <a:off x="3015130" y="1244654"/>
            <a:ext cx="2495" cy="26518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8" name="Rounded Rectangle 87">
            <a:extLst>
              <a:ext uri="{FF2B5EF4-FFF2-40B4-BE49-F238E27FC236}">
                <a16:creationId xmlns:a16="http://schemas.microsoft.com/office/drawing/2014/main" id="{6A03E95C-595B-5E49-8DCC-CB8109CE4AEC}"/>
              </a:ext>
            </a:extLst>
          </p:cNvPr>
          <p:cNvSpPr/>
          <p:nvPr/>
        </p:nvSpPr>
        <p:spPr>
          <a:xfrm>
            <a:off x="1435929" y="1511122"/>
            <a:ext cx="924850"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75000"/>
                    <a:lumOff val="25000"/>
                  </a:schemeClr>
                </a:solidFill>
                <a:latin typeface="Consolas" panose="020B0609020204030204" pitchFamily="49" charset="0"/>
                <a:cs typeface="Consolas" panose="020B0609020204030204" pitchFamily="49" charset="0"/>
              </a:rPr>
              <a:t>&lt;&lt;</a:t>
            </a:r>
            <a:r>
              <a:rPr lang="en-GB" sz="600" b="1" dirty="0" err="1">
                <a:solidFill>
                  <a:schemeClr val="tx1">
                    <a:lumMod val="75000"/>
                    <a:lumOff val="25000"/>
                  </a:schemeClr>
                </a:solidFill>
                <a:latin typeface="Consolas" panose="020B0609020204030204" pitchFamily="49" charset="0"/>
                <a:cs typeface="Consolas" panose="020B0609020204030204" pitchFamily="49" charset="0"/>
              </a:rPr>
              <a:t>rdfsClass</a:t>
            </a:r>
            <a:r>
              <a:rPr lang="en-GB" sz="600" b="1" dirty="0">
                <a:solidFill>
                  <a:schemeClr val="tx1">
                    <a:lumMod val="75000"/>
                    <a:lumOff val="2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75000"/>
                    <a:lumOff val="25000"/>
                  </a:schemeClr>
                </a:solidFill>
                <a:latin typeface="Consolas" panose="020B0609020204030204" pitchFamily="49" charset="0"/>
                <a:cs typeface="Consolas" panose="020B0609020204030204" pitchFamily="49" charset="0"/>
              </a:rPr>
              <a:t>CriminalActivity</a:t>
            </a:r>
            <a:endParaRPr lang="en-GB" sz="600" b="1"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89" name="Rounded Rectangle 88">
            <a:extLst>
              <a:ext uri="{FF2B5EF4-FFF2-40B4-BE49-F238E27FC236}">
                <a16:creationId xmlns:a16="http://schemas.microsoft.com/office/drawing/2014/main" id="{2F1AE9A3-EEDB-F940-A126-C23F069ACE7A}"/>
              </a:ext>
            </a:extLst>
          </p:cNvPr>
          <p:cNvSpPr/>
          <p:nvPr/>
        </p:nvSpPr>
        <p:spPr>
          <a:xfrm>
            <a:off x="363788" y="151184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Fishing</a:t>
            </a:r>
          </a:p>
        </p:txBody>
      </p:sp>
      <p:sp>
        <p:nvSpPr>
          <p:cNvPr id="90" name="Triangle 89">
            <a:extLst>
              <a:ext uri="{FF2B5EF4-FFF2-40B4-BE49-F238E27FC236}">
                <a16:creationId xmlns:a16="http://schemas.microsoft.com/office/drawing/2014/main" id="{4170D825-547A-3847-AAF0-4F0798F642B8}"/>
              </a:ext>
            </a:extLst>
          </p:cNvPr>
          <p:cNvSpPr/>
          <p:nvPr/>
        </p:nvSpPr>
        <p:spPr>
          <a:xfrm>
            <a:off x="1835847" y="1109882"/>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Triangle 90">
            <a:extLst>
              <a:ext uri="{FF2B5EF4-FFF2-40B4-BE49-F238E27FC236}">
                <a16:creationId xmlns:a16="http://schemas.microsoft.com/office/drawing/2014/main" id="{2FFF3130-3B81-DD46-BE8E-85A03A80D5C9}"/>
              </a:ext>
            </a:extLst>
          </p:cNvPr>
          <p:cNvSpPr/>
          <p:nvPr/>
        </p:nvSpPr>
        <p:spPr>
          <a:xfrm>
            <a:off x="688613" y="1093426"/>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2" name="Elbow Connector 14">
            <a:extLst>
              <a:ext uri="{FF2B5EF4-FFF2-40B4-BE49-F238E27FC236}">
                <a16:creationId xmlns:a16="http://schemas.microsoft.com/office/drawing/2014/main" id="{B033F6FB-656F-354B-BE11-12389A211902}"/>
              </a:ext>
            </a:extLst>
          </p:cNvPr>
          <p:cNvCxnSpPr>
            <a:cxnSpLocks/>
            <a:stCxn id="90" idx="3"/>
            <a:endCxn id="88" idx="0"/>
          </p:cNvCxnSpPr>
          <p:nvPr/>
        </p:nvCxnSpPr>
        <p:spPr>
          <a:xfrm>
            <a:off x="1896205" y="1244653"/>
            <a:ext cx="2149" cy="266469"/>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Elbow Connector 14">
            <a:extLst>
              <a:ext uri="{FF2B5EF4-FFF2-40B4-BE49-F238E27FC236}">
                <a16:creationId xmlns:a16="http://schemas.microsoft.com/office/drawing/2014/main" id="{74B03EC7-2CC5-B848-9C2E-5948312CD273}"/>
              </a:ext>
            </a:extLst>
          </p:cNvPr>
          <p:cNvCxnSpPr>
            <a:cxnSpLocks/>
            <a:stCxn id="91" idx="3"/>
            <a:endCxn id="89" idx="0"/>
          </p:cNvCxnSpPr>
          <p:nvPr/>
        </p:nvCxnSpPr>
        <p:spPr>
          <a:xfrm flipH="1">
            <a:off x="747641" y="1228197"/>
            <a:ext cx="1330" cy="28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94" name="Oval 93">
            <a:extLst>
              <a:ext uri="{FF2B5EF4-FFF2-40B4-BE49-F238E27FC236}">
                <a16:creationId xmlns:a16="http://schemas.microsoft.com/office/drawing/2014/main" id="{10041B31-1022-2F4C-933D-205C0ED73647}"/>
              </a:ext>
            </a:extLst>
          </p:cNvPr>
          <p:cNvSpPr/>
          <p:nvPr/>
        </p:nvSpPr>
        <p:spPr>
          <a:xfrm>
            <a:off x="8109835" y="369731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sp>
        <p:nvSpPr>
          <p:cNvPr id="95" name="Oval 94">
            <a:extLst>
              <a:ext uri="{FF2B5EF4-FFF2-40B4-BE49-F238E27FC236}">
                <a16:creationId xmlns:a16="http://schemas.microsoft.com/office/drawing/2014/main" id="{096453FA-1726-DD4A-9468-B367BE85BB52}"/>
              </a:ext>
            </a:extLst>
          </p:cNvPr>
          <p:cNvSpPr/>
          <p:nvPr/>
        </p:nvSpPr>
        <p:spPr>
          <a:xfrm>
            <a:off x="6345227" y="485812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96" name="Oval 95">
            <a:extLst>
              <a:ext uri="{FF2B5EF4-FFF2-40B4-BE49-F238E27FC236}">
                <a16:creationId xmlns:a16="http://schemas.microsoft.com/office/drawing/2014/main" id="{54EBBFCB-9B45-9A45-8D16-98639C3D0B68}"/>
              </a:ext>
            </a:extLst>
          </p:cNvPr>
          <p:cNvSpPr/>
          <p:nvPr/>
        </p:nvSpPr>
        <p:spPr>
          <a:xfrm>
            <a:off x="6345227" y="369441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97" name="TextBox 96">
            <a:extLst>
              <a:ext uri="{FF2B5EF4-FFF2-40B4-BE49-F238E27FC236}">
                <a16:creationId xmlns:a16="http://schemas.microsoft.com/office/drawing/2014/main" id="{FDB099A9-6549-804B-97CA-49B5B30EEEFA}"/>
              </a:ext>
            </a:extLst>
          </p:cNvPr>
          <p:cNvSpPr txBox="1"/>
          <p:nvPr/>
        </p:nvSpPr>
        <p:spPr>
          <a:xfrm>
            <a:off x="6534428" y="438662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98" name="TextBox 97">
            <a:extLst>
              <a:ext uri="{FF2B5EF4-FFF2-40B4-BE49-F238E27FC236}">
                <a16:creationId xmlns:a16="http://schemas.microsoft.com/office/drawing/2014/main" id="{3673F27F-2250-674A-84CD-87D9047E903C}"/>
              </a:ext>
            </a:extLst>
          </p:cNvPr>
          <p:cNvSpPr txBox="1"/>
          <p:nvPr/>
        </p:nvSpPr>
        <p:spPr>
          <a:xfrm>
            <a:off x="6808579" y="374705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9" name="TextBox 98">
            <a:extLst>
              <a:ext uri="{FF2B5EF4-FFF2-40B4-BE49-F238E27FC236}">
                <a16:creationId xmlns:a16="http://schemas.microsoft.com/office/drawing/2014/main" id="{8A00502A-C516-0B42-8071-52D0FB9F977C}"/>
              </a:ext>
            </a:extLst>
          </p:cNvPr>
          <p:cNvSpPr txBox="1"/>
          <p:nvPr/>
        </p:nvSpPr>
        <p:spPr>
          <a:xfrm>
            <a:off x="10223272" y="3051530"/>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100" name="TextBox 99">
            <a:extLst>
              <a:ext uri="{FF2B5EF4-FFF2-40B4-BE49-F238E27FC236}">
                <a16:creationId xmlns:a16="http://schemas.microsoft.com/office/drawing/2014/main" id="{463CC119-747E-5747-977A-D849A1FA1C62}"/>
              </a:ext>
            </a:extLst>
          </p:cNvPr>
          <p:cNvSpPr txBox="1"/>
          <p:nvPr/>
        </p:nvSpPr>
        <p:spPr>
          <a:xfrm>
            <a:off x="11201068" y="338508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101" name="Straight Arrow Connector 100">
            <a:extLst>
              <a:ext uri="{FF2B5EF4-FFF2-40B4-BE49-F238E27FC236}">
                <a16:creationId xmlns:a16="http://schemas.microsoft.com/office/drawing/2014/main" id="{DA7880A6-4BBC-AF40-8FBD-8BABBAF8864D}"/>
              </a:ext>
            </a:extLst>
          </p:cNvPr>
          <p:cNvCxnSpPr>
            <a:cxnSpLocks/>
            <a:stCxn id="96" idx="6"/>
            <a:endCxn id="94" idx="2"/>
          </p:cNvCxnSpPr>
          <p:nvPr/>
        </p:nvCxnSpPr>
        <p:spPr>
          <a:xfrm>
            <a:off x="6832907" y="3931221"/>
            <a:ext cx="1276928" cy="28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BFCC791-1CFB-5C44-9368-5F93FAAA55BB}"/>
              </a:ext>
            </a:extLst>
          </p:cNvPr>
          <p:cNvCxnSpPr>
            <a:cxnSpLocks/>
            <a:stCxn id="96" idx="4"/>
            <a:endCxn id="95" idx="0"/>
          </p:cNvCxnSpPr>
          <p:nvPr/>
        </p:nvCxnSpPr>
        <p:spPr>
          <a:xfrm>
            <a:off x="6589067" y="4168027"/>
            <a:ext cx="0" cy="69009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0699DE2-71C7-024B-9F0A-BBA1E890E390}"/>
              </a:ext>
            </a:extLst>
          </p:cNvPr>
          <p:cNvSpPr txBox="1"/>
          <p:nvPr/>
        </p:nvSpPr>
        <p:spPr>
          <a:xfrm>
            <a:off x="9150335" y="370397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cxnSp>
        <p:nvCxnSpPr>
          <p:cNvPr id="107" name="Straight Arrow Connector 106">
            <a:extLst>
              <a:ext uri="{FF2B5EF4-FFF2-40B4-BE49-F238E27FC236}">
                <a16:creationId xmlns:a16="http://schemas.microsoft.com/office/drawing/2014/main" id="{5E63F36D-A66A-6841-97B6-72F3F728182D}"/>
              </a:ext>
            </a:extLst>
          </p:cNvPr>
          <p:cNvCxnSpPr>
            <a:cxnSpLocks/>
            <a:stCxn id="94" idx="6"/>
            <a:endCxn id="78" idx="2"/>
          </p:cNvCxnSpPr>
          <p:nvPr/>
        </p:nvCxnSpPr>
        <p:spPr>
          <a:xfrm>
            <a:off x="8597515" y="3934118"/>
            <a:ext cx="204693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B1635FD-D4EE-8D48-8D0E-CB0BCF89891C}"/>
              </a:ext>
            </a:extLst>
          </p:cNvPr>
          <p:cNvSpPr txBox="1"/>
          <p:nvPr/>
        </p:nvSpPr>
        <p:spPr>
          <a:xfrm>
            <a:off x="6690468" y="115831"/>
            <a:ext cx="108234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ies:isAccessible</a:t>
            </a:r>
            <a:endParaRPr lang="en-GB" sz="800" dirty="0">
              <a:latin typeface="Consolas" panose="020B0609020204030204" pitchFamily="49" charset="0"/>
              <a:cs typeface="Consolas" panose="020B0609020204030204" pitchFamily="49" charset="0"/>
            </a:endParaRPr>
          </a:p>
        </p:txBody>
      </p:sp>
      <p:cxnSp>
        <p:nvCxnSpPr>
          <p:cNvPr id="112" name="Straight Arrow Connector 111">
            <a:extLst>
              <a:ext uri="{FF2B5EF4-FFF2-40B4-BE49-F238E27FC236}">
                <a16:creationId xmlns:a16="http://schemas.microsoft.com/office/drawing/2014/main" id="{DF69A389-3E1E-4E49-9B47-B116FD0CA4F4}"/>
              </a:ext>
            </a:extLst>
          </p:cNvPr>
          <p:cNvCxnSpPr>
            <a:cxnSpLocks/>
            <a:stCxn id="78" idx="6"/>
            <a:endCxn id="30" idx="0"/>
          </p:cNvCxnSpPr>
          <p:nvPr/>
        </p:nvCxnSpPr>
        <p:spPr>
          <a:xfrm flipH="1" flipV="1">
            <a:off x="6606522" y="531082"/>
            <a:ext cx="4525608" cy="3403036"/>
          </a:xfrm>
          <a:prstGeom prst="bentConnector4">
            <a:avLst>
              <a:gd name="adj1" fmla="val -21765"/>
              <a:gd name="adj2" fmla="val 106718"/>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44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	</a:t>
            </a:r>
            <a:r>
              <a:rPr lang="en-GB" sz="1100" dirty="0" err="1">
                <a:solidFill>
                  <a:srgbClr val="000000"/>
                </a:solidFill>
                <a:latin typeface="Consolas" panose="020B0609020204030204" pitchFamily="49" charset="0"/>
              </a:rPr>
              <a:t>ies:Assessment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ies:Element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502413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Predicted Future Event (left-of event)</a:t>
            </a:r>
          </a:p>
        </p:txBody>
      </p:sp>
      <p:sp>
        <p:nvSpPr>
          <p:cNvPr id="4" name="Oval 3">
            <a:extLst>
              <a:ext uri="{FF2B5EF4-FFF2-40B4-BE49-F238E27FC236}">
                <a16:creationId xmlns:a16="http://schemas.microsoft.com/office/drawing/2014/main" id="{EAE3C578-F3CF-D944-87F5-4B45A69FA14F}"/>
              </a:ext>
            </a:extLst>
          </p:cNvPr>
          <p:cNvSpPr/>
          <p:nvPr/>
        </p:nvSpPr>
        <p:spPr>
          <a:xfrm>
            <a:off x="6231566" y="2994547"/>
            <a:ext cx="487680" cy="473612"/>
          </a:xfrm>
          <a:prstGeom prst="ellipse">
            <a:avLst/>
          </a:prstGeom>
          <a:solidFill>
            <a:schemeClr val="tx1">
              <a:lumMod val="85000"/>
              <a:lumOff val="1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bg1">
                    <a:lumMod val="65000"/>
                  </a:schemeClr>
                </a:solidFill>
                <a:latin typeface="Consolas" panose="020B0609020204030204" pitchFamily="49" charset="0"/>
                <a:cs typeface="Consolas" panose="020B0609020204030204" pitchFamily="49" charset="0"/>
              </a:rPr>
              <a:t>E</a:t>
            </a:r>
          </a:p>
        </p:txBody>
      </p:sp>
      <p:sp>
        <p:nvSpPr>
          <p:cNvPr id="5" name="Oval 4">
            <a:extLst>
              <a:ext uri="{FF2B5EF4-FFF2-40B4-BE49-F238E27FC236}">
                <a16:creationId xmlns:a16="http://schemas.microsoft.com/office/drawing/2014/main" id="{663E8EE8-C7F1-5943-B366-0853563DC045}"/>
              </a:ext>
            </a:extLst>
          </p:cNvPr>
          <p:cNvSpPr/>
          <p:nvPr/>
        </p:nvSpPr>
        <p:spPr>
          <a:xfrm>
            <a:off x="8174066" y="299454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6" name="Straight Arrow Connector 5">
            <a:extLst>
              <a:ext uri="{FF2B5EF4-FFF2-40B4-BE49-F238E27FC236}">
                <a16:creationId xmlns:a16="http://schemas.microsoft.com/office/drawing/2014/main" id="{A354FC43-8A5A-0247-BE43-58B0164AD61F}"/>
              </a:ext>
            </a:extLst>
          </p:cNvPr>
          <p:cNvCxnSpPr>
            <a:cxnSpLocks/>
            <a:stCxn id="4" idx="6"/>
            <a:endCxn id="5" idx="2"/>
          </p:cNvCxnSpPr>
          <p:nvPr/>
        </p:nvCxnSpPr>
        <p:spPr>
          <a:xfrm>
            <a:off x="6719246" y="3231353"/>
            <a:ext cx="14548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D6FC04-6B74-E347-B81C-6CC412E145D3}"/>
              </a:ext>
            </a:extLst>
          </p:cNvPr>
          <p:cNvSpPr txBox="1"/>
          <p:nvPr/>
        </p:nvSpPr>
        <p:spPr>
          <a:xfrm>
            <a:off x="7017692" y="30159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C7CB216-BFC4-6647-B9A5-FFD0D63E5077}"/>
              </a:ext>
            </a:extLst>
          </p:cNvPr>
          <p:cNvCxnSpPr>
            <a:cxnSpLocks/>
            <a:stCxn id="21" idx="0"/>
          </p:cNvCxnSpPr>
          <p:nvPr/>
        </p:nvCxnSpPr>
        <p:spPr>
          <a:xfrm flipV="1">
            <a:off x="5914745" y="3407777"/>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3834EF-B7D7-4C45-9016-C0482F6B48FB}"/>
              </a:ext>
            </a:extLst>
          </p:cNvPr>
          <p:cNvCxnSpPr>
            <a:cxnSpLocks/>
            <a:stCxn id="22" idx="0"/>
          </p:cNvCxnSpPr>
          <p:nvPr/>
        </p:nvCxnSpPr>
        <p:spPr>
          <a:xfrm flipH="1" flipV="1">
            <a:off x="6635321" y="3407777"/>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8EB14-107D-894B-89A5-C4855F37062F}"/>
              </a:ext>
            </a:extLst>
          </p:cNvPr>
          <p:cNvSpPr txBox="1"/>
          <p:nvPr/>
        </p:nvSpPr>
        <p:spPr>
          <a:xfrm>
            <a:off x="6733380" y="3477136"/>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1402AFE-A2BF-CB4B-AA5F-0FEE4F6D0543}"/>
              </a:ext>
            </a:extLst>
          </p:cNvPr>
          <p:cNvSpPr txBox="1"/>
          <p:nvPr/>
        </p:nvSpPr>
        <p:spPr>
          <a:xfrm>
            <a:off x="5249584" y="34738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42802615-6F3C-BE42-9097-9C9290728D77}"/>
              </a:ext>
            </a:extLst>
          </p:cNvPr>
          <p:cNvCxnSpPr>
            <a:cxnSpLocks/>
            <a:stCxn id="22" idx="4"/>
            <a:endCxn id="24" idx="0"/>
          </p:cNvCxnSpPr>
          <p:nvPr/>
        </p:nvCxnSpPr>
        <p:spPr>
          <a:xfrm>
            <a:off x="7068476" y="4433040"/>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BAB42-5582-3745-9444-207F468F7E5B}"/>
              </a:ext>
            </a:extLst>
          </p:cNvPr>
          <p:cNvCxnSpPr>
            <a:cxnSpLocks/>
            <a:stCxn id="21" idx="4"/>
            <a:endCxn id="25" idx="0"/>
          </p:cNvCxnSpPr>
          <p:nvPr/>
        </p:nvCxnSpPr>
        <p:spPr>
          <a:xfrm>
            <a:off x="5914745" y="4433040"/>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12B9AF-C5B0-944C-8639-1CDEAAF36F82}"/>
              </a:ext>
            </a:extLst>
          </p:cNvPr>
          <p:cNvSpPr txBox="1"/>
          <p:nvPr/>
        </p:nvSpPr>
        <p:spPr>
          <a:xfrm>
            <a:off x="5854338" y="44514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1FCC69FE-838E-2E4E-AFEA-45E3CF946625}"/>
              </a:ext>
            </a:extLst>
          </p:cNvPr>
          <p:cNvSpPr txBox="1"/>
          <p:nvPr/>
        </p:nvSpPr>
        <p:spPr>
          <a:xfrm>
            <a:off x="6342888" y="459425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8035BB1D-B7AC-8A4D-92AB-3AEC2C160F65}"/>
              </a:ext>
            </a:extLst>
          </p:cNvPr>
          <p:cNvSpPr txBox="1"/>
          <p:nvPr/>
        </p:nvSpPr>
        <p:spPr>
          <a:xfrm>
            <a:off x="5172901" y="5394040"/>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data:2022-04-01T09:30</a:t>
            </a:r>
          </a:p>
        </p:txBody>
      </p:sp>
      <p:sp>
        <p:nvSpPr>
          <p:cNvPr id="20" name="TextBox 19">
            <a:extLst>
              <a:ext uri="{FF2B5EF4-FFF2-40B4-BE49-F238E27FC236}">
                <a16:creationId xmlns:a16="http://schemas.microsoft.com/office/drawing/2014/main" id="{92CA542C-DD6D-414D-BDE2-33205B890BE0}"/>
              </a:ext>
            </a:extLst>
          </p:cNvPr>
          <p:cNvSpPr txBox="1"/>
          <p:nvPr/>
        </p:nvSpPr>
        <p:spPr>
          <a:xfrm>
            <a:off x="6462900" y="5394040"/>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data:2022-04-01T14:22</a:t>
            </a:r>
          </a:p>
        </p:txBody>
      </p:sp>
      <p:sp>
        <p:nvSpPr>
          <p:cNvPr id="21" name="Oval 20">
            <a:extLst>
              <a:ext uri="{FF2B5EF4-FFF2-40B4-BE49-F238E27FC236}">
                <a16:creationId xmlns:a16="http://schemas.microsoft.com/office/drawing/2014/main" id="{9E56AA43-BC5C-2F45-9655-234788C0728D}"/>
              </a:ext>
            </a:extLst>
          </p:cNvPr>
          <p:cNvSpPr/>
          <p:nvPr/>
        </p:nvSpPr>
        <p:spPr>
          <a:xfrm>
            <a:off x="5670905" y="3959428"/>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22" name="Oval 21">
            <a:extLst>
              <a:ext uri="{FF2B5EF4-FFF2-40B4-BE49-F238E27FC236}">
                <a16:creationId xmlns:a16="http://schemas.microsoft.com/office/drawing/2014/main" id="{0FCB0F80-1414-CA48-AB95-07DB4224B0F8}"/>
              </a:ext>
            </a:extLst>
          </p:cNvPr>
          <p:cNvSpPr/>
          <p:nvPr/>
        </p:nvSpPr>
        <p:spPr>
          <a:xfrm>
            <a:off x="6824636" y="3959428"/>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24" name="Oval 23">
            <a:extLst>
              <a:ext uri="{FF2B5EF4-FFF2-40B4-BE49-F238E27FC236}">
                <a16:creationId xmlns:a16="http://schemas.microsoft.com/office/drawing/2014/main" id="{9343D1B9-D624-AE46-9329-442DE0DB6CD6}"/>
              </a:ext>
            </a:extLst>
          </p:cNvPr>
          <p:cNvSpPr/>
          <p:nvPr/>
        </p:nvSpPr>
        <p:spPr>
          <a:xfrm>
            <a:off x="6827963" y="490972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5" name="Oval 24">
            <a:extLst>
              <a:ext uri="{FF2B5EF4-FFF2-40B4-BE49-F238E27FC236}">
                <a16:creationId xmlns:a16="http://schemas.microsoft.com/office/drawing/2014/main" id="{D2809E8A-DC36-6D4C-BBD4-AC99D051B0FE}"/>
              </a:ext>
            </a:extLst>
          </p:cNvPr>
          <p:cNvSpPr/>
          <p:nvPr/>
        </p:nvSpPr>
        <p:spPr>
          <a:xfrm>
            <a:off x="5674048" y="490665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FC49C3C1-3E44-844F-93B3-18C241602A36}"/>
              </a:ext>
            </a:extLst>
          </p:cNvPr>
          <p:cNvSpPr txBox="1"/>
          <p:nvPr/>
        </p:nvSpPr>
        <p:spPr>
          <a:xfrm>
            <a:off x="8882524" y="303259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B9162EC2-D4B3-0547-86E4-FECCEEC27FDD}"/>
              </a:ext>
            </a:extLst>
          </p:cNvPr>
          <p:cNvSpPr/>
          <p:nvPr/>
        </p:nvSpPr>
        <p:spPr>
          <a:xfrm>
            <a:off x="9685220" y="299454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a:t>
            </a:r>
          </a:p>
        </p:txBody>
      </p:sp>
      <p:cxnSp>
        <p:nvCxnSpPr>
          <p:cNvPr id="28" name="Straight Arrow Connector 27">
            <a:extLst>
              <a:ext uri="{FF2B5EF4-FFF2-40B4-BE49-F238E27FC236}">
                <a16:creationId xmlns:a16="http://schemas.microsoft.com/office/drawing/2014/main" id="{C820D86F-2CBB-2F4B-9EB7-8F26EE4A18D9}"/>
              </a:ext>
            </a:extLst>
          </p:cNvPr>
          <p:cNvCxnSpPr>
            <a:cxnSpLocks/>
            <a:stCxn id="27" idx="2"/>
            <a:endCxn id="5" idx="6"/>
          </p:cNvCxnSpPr>
          <p:nvPr/>
        </p:nvCxnSpPr>
        <p:spPr>
          <a:xfrm flipH="1">
            <a:off x="8661746" y="3231353"/>
            <a:ext cx="102347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9F666FF-4594-CD40-9538-59555FAE5386}"/>
              </a:ext>
            </a:extLst>
          </p:cNvPr>
          <p:cNvSpPr txBox="1"/>
          <p:nvPr/>
        </p:nvSpPr>
        <p:spPr>
          <a:xfrm>
            <a:off x="327119" y="816453"/>
            <a:ext cx="11783221"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a 4D ontology, a future Element (e.g. a state, an event, etc.) is just like any other element except that its temporal extent is in the future of the current observer’s timeframe. As this is predicted, there is a chance it might not happen so there is a possible world in which it is true. As before, assessment events are used to record the probability. </a:t>
            </a:r>
            <a:endParaRPr lang="en-GB" sz="1050" dirty="0"/>
          </a:p>
        </p:txBody>
      </p:sp>
      <p:sp>
        <p:nvSpPr>
          <p:cNvPr id="36" name="TextBox 35">
            <a:extLst>
              <a:ext uri="{FF2B5EF4-FFF2-40B4-BE49-F238E27FC236}">
                <a16:creationId xmlns:a16="http://schemas.microsoft.com/office/drawing/2014/main" id="{668EC322-6D16-1B44-9ED2-4AB6B1D8F21D}"/>
              </a:ext>
            </a:extLst>
          </p:cNvPr>
          <p:cNvSpPr txBox="1"/>
          <p:nvPr/>
        </p:nvSpPr>
        <p:spPr>
          <a:xfrm>
            <a:off x="327120" y="1865304"/>
            <a:ext cx="3928910"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tricky bit is when we want to state the relationship between the current state of affairs and the predicted outcome – i.e. some kind of causal relationship. For example, a set of news reports about sales performance, a weather situation and jam in the Suez canal are predictive of a future state of a commodities company. </a:t>
            </a:r>
            <a:endParaRPr lang="en-GB" sz="1050" dirty="0"/>
          </a:p>
        </p:txBody>
      </p:sp>
    </p:spTree>
    <p:extLst>
      <p:ext uri="{BB962C8B-B14F-4D97-AF65-F5344CB8AC3E}">
        <p14:creationId xmlns:p14="http://schemas.microsoft.com/office/powerpoint/2010/main" val="70878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BE71A-3A14-5847-950D-AD25B81D4DB4}"/>
              </a:ext>
            </a:extLst>
          </p:cNvPr>
          <p:cNvSpPr txBox="1"/>
          <p:nvPr/>
        </p:nvSpPr>
        <p:spPr>
          <a:xfrm>
            <a:off x="263309" y="239371"/>
            <a:ext cx="330250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Assess To be Indicative</a:t>
            </a:r>
          </a:p>
        </p:txBody>
      </p:sp>
      <p:sp>
        <p:nvSpPr>
          <p:cNvPr id="3" name="TextBox 2">
            <a:extLst>
              <a:ext uri="{FF2B5EF4-FFF2-40B4-BE49-F238E27FC236}">
                <a16:creationId xmlns:a16="http://schemas.microsoft.com/office/drawing/2014/main" id="{A55C6916-DF3B-6C44-ACFA-9FA44686176F}"/>
              </a:ext>
            </a:extLst>
          </p:cNvPr>
          <p:cNvSpPr txBox="1"/>
          <p:nvPr/>
        </p:nvSpPr>
        <p:spPr>
          <a:xfrm>
            <a:off x="327119" y="816453"/>
            <a:ext cx="11783221"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Subtype of assessment that links multiple observations (parts) to a whole assessment. Then a link from assessment to possible world it indicates.</a:t>
            </a:r>
            <a:endParaRPr lang="en-GB" sz="1050" dirty="0"/>
          </a:p>
        </p:txBody>
      </p:sp>
      <p:sp>
        <p:nvSpPr>
          <p:cNvPr id="4" name="Rectangle 3">
            <a:extLst>
              <a:ext uri="{FF2B5EF4-FFF2-40B4-BE49-F238E27FC236}">
                <a16:creationId xmlns:a16="http://schemas.microsoft.com/office/drawing/2014/main" id="{F1164A8C-976E-6C4F-9A18-EA8D2F2B0A8E}"/>
              </a:ext>
            </a:extLst>
          </p:cNvPr>
          <p:cNvSpPr/>
          <p:nvPr/>
        </p:nvSpPr>
        <p:spPr>
          <a:xfrm>
            <a:off x="8544259" y="5410698"/>
            <a:ext cx="3740019" cy="954107"/>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err="1">
                <a:solidFill>
                  <a:srgbClr val="C00000"/>
                </a:solidFill>
                <a:latin typeface="Consolas" panose="020B0609020204030204" pitchFamily="49" charset="0"/>
              </a:rPr>
              <a:t>AtI</a:t>
            </a:r>
            <a:r>
              <a:rPr lang="en-GB" sz="1100" dirty="0">
                <a:solidFill>
                  <a:srgbClr val="C00000"/>
                </a:solidFill>
                <a:latin typeface="Consolas" panose="020B0609020204030204" pitchFamily="49" charset="0"/>
              </a:rPr>
              <a:t>	</a:t>
            </a:r>
            <a:r>
              <a:rPr lang="en-GB" sz="1100" dirty="0" err="1">
                <a:solidFill>
                  <a:srgbClr val="C00000"/>
                </a:solidFill>
                <a:latin typeface="Consolas" panose="020B0609020204030204" pitchFamily="49" charset="0"/>
              </a:rPr>
              <a:t>ies:AssessToBeIndicative</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p:txBody>
      </p:sp>
      <p:sp>
        <p:nvSpPr>
          <p:cNvPr id="5" name="Oval 4">
            <a:extLst>
              <a:ext uri="{FF2B5EF4-FFF2-40B4-BE49-F238E27FC236}">
                <a16:creationId xmlns:a16="http://schemas.microsoft.com/office/drawing/2014/main" id="{32B31A3B-A8F6-6C4B-8FF4-D69E56D1EDEC}"/>
              </a:ext>
            </a:extLst>
          </p:cNvPr>
          <p:cNvSpPr/>
          <p:nvPr/>
        </p:nvSpPr>
        <p:spPr>
          <a:xfrm>
            <a:off x="4811761" y="256179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err="1">
                <a:solidFill>
                  <a:srgbClr val="FEB1BF"/>
                </a:solidFill>
                <a:latin typeface="Consolas" panose="020B0609020204030204" pitchFamily="49" charset="0"/>
                <a:cs typeface="Consolas" panose="020B0609020204030204" pitchFamily="49" charset="0"/>
              </a:rPr>
              <a:t>AtI</a:t>
            </a:r>
            <a:endParaRPr lang="en-GB" sz="1200" dirty="0">
              <a:solidFill>
                <a:srgbClr val="FEB1BF"/>
              </a:solidFill>
              <a:latin typeface="Consolas" panose="020B0609020204030204" pitchFamily="49" charset="0"/>
              <a:cs typeface="Consolas" panose="020B0609020204030204" pitchFamily="49" charset="0"/>
            </a:endParaRPr>
          </a:p>
        </p:txBody>
      </p:sp>
      <p:sp>
        <p:nvSpPr>
          <p:cNvPr id="6" name="Oval 5">
            <a:extLst>
              <a:ext uri="{FF2B5EF4-FFF2-40B4-BE49-F238E27FC236}">
                <a16:creationId xmlns:a16="http://schemas.microsoft.com/office/drawing/2014/main" id="{3ABC2B70-B85D-BF46-90EB-6798208E7240}"/>
              </a:ext>
            </a:extLst>
          </p:cNvPr>
          <p:cNvSpPr/>
          <p:nvPr/>
        </p:nvSpPr>
        <p:spPr>
          <a:xfrm>
            <a:off x="6892561" y="2561795"/>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 name="Straight Arrow Connector 6">
            <a:extLst>
              <a:ext uri="{FF2B5EF4-FFF2-40B4-BE49-F238E27FC236}">
                <a16:creationId xmlns:a16="http://schemas.microsoft.com/office/drawing/2014/main" id="{F9906FAE-F87B-F348-BF3A-7EE1D18F538B}"/>
              </a:ext>
            </a:extLst>
          </p:cNvPr>
          <p:cNvCxnSpPr>
            <a:cxnSpLocks/>
            <a:stCxn id="5" idx="6"/>
            <a:endCxn id="6" idx="2"/>
          </p:cNvCxnSpPr>
          <p:nvPr/>
        </p:nvCxnSpPr>
        <p:spPr>
          <a:xfrm>
            <a:off x="5299441" y="2798601"/>
            <a:ext cx="15931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1818B9-F570-BA42-AF21-24531AC0E2AD}"/>
              </a:ext>
            </a:extLst>
          </p:cNvPr>
          <p:cNvSpPr txBox="1"/>
          <p:nvPr/>
        </p:nvSpPr>
        <p:spPr>
          <a:xfrm>
            <a:off x="5638983" y="260381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ies:indicates</a:t>
            </a:r>
            <a:endParaRPr lang="en-GB" sz="800" dirty="0">
              <a:latin typeface="Consolas" panose="020B0609020204030204" pitchFamily="49" charset="0"/>
              <a:cs typeface="Consolas" panose="020B0609020204030204" pitchFamily="49" charset="0"/>
            </a:endParaRPr>
          </a:p>
        </p:txBody>
      </p:sp>
      <p:sp>
        <p:nvSpPr>
          <p:cNvPr id="13" name="Oval 12">
            <a:extLst>
              <a:ext uri="{FF2B5EF4-FFF2-40B4-BE49-F238E27FC236}">
                <a16:creationId xmlns:a16="http://schemas.microsoft.com/office/drawing/2014/main" id="{0DCA2BD0-92D3-D24E-A1E3-B6A3AAC28756}"/>
              </a:ext>
            </a:extLst>
          </p:cNvPr>
          <p:cNvSpPr/>
          <p:nvPr/>
        </p:nvSpPr>
        <p:spPr>
          <a:xfrm>
            <a:off x="2974801" y="256179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rgbClr val="FEB1BF"/>
                </a:solidFill>
                <a:latin typeface="Consolas" panose="020B0609020204030204" pitchFamily="49" charset="0"/>
                <a:cs typeface="Consolas" panose="020B0609020204030204" pitchFamily="49" charset="0"/>
              </a:rPr>
              <a:t>O</a:t>
            </a:r>
          </a:p>
        </p:txBody>
      </p:sp>
      <p:cxnSp>
        <p:nvCxnSpPr>
          <p:cNvPr id="14" name="Straight Arrow Connector 13">
            <a:extLst>
              <a:ext uri="{FF2B5EF4-FFF2-40B4-BE49-F238E27FC236}">
                <a16:creationId xmlns:a16="http://schemas.microsoft.com/office/drawing/2014/main" id="{1C6D0190-E4D0-314B-8EA7-2FA8DD8C781B}"/>
              </a:ext>
            </a:extLst>
          </p:cNvPr>
          <p:cNvCxnSpPr>
            <a:cxnSpLocks/>
            <a:stCxn id="13" idx="6"/>
            <a:endCxn id="5" idx="2"/>
          </p:cNvCxnSpPr>
          <p:nvPr/>
        </p:nvCxnSpPr>
        <p:spPr>
          <a:xfrm>
            <a:off x="3462481" y="2798601"/>
            <a:ext cx="134928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AC535B9-EEC4-324C-9164-82EED99B0A61}"/>
              </a:ext>
            </a:extLst>
          </p:cNvPr>
          <p:cNvSpPr/>
          <p:nvPr/>
        </p:nvSpPr>
        <p:spPr>
          <a:xfrm>
            <a:off x="2964240" y="3377258"/>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rgbClr val="FEB1BF"/>
                </a:solidFill>
                <a:latin typeface="Consolas" panose="020B0609020204030204" pitchFamily="49" charset="0"/>
                <a:cs typeface="Consolas" panose="020B0609020204030204" pitchFamily="49" charset="0"/>
              </a:rPr>
              <a:t>O</a:t>
            </a:r>
          </a:p>
        </p:txBody>
      </p:sp>
      <p:cxnSp>
        <p:nvCxnSpPr>
          <p:cNvPr id="19" name="Straight Arrow Connector 18">
            <a:extLst>
              <a:ext uri="{FF2B5EF4-FFF2-40B4-BE49-F238E27FC236}">
                <a16:creationId xmlns:a16="http://schemas.microsoft.com/office/drawing/2014/main" id="{E850F2C2-7C96-1643-8926-972F4B70BE2B}"/>
              </a:ext>
            </a:extLst>
          </p:cNvPr>
          <p:cNvCxnSpPr>
            <a:cxnSpLocks/>
            <a:stCxn id="18" idx="6"/>
            <a:endCxn id="5" idx="3"/>
          </p:cNvCxnSpPr>
          <p:nvPr/>
        </p:nvCxnSpPr>
        <p:spPr>
          <a:xfrm flipV="1">
            <a:off x="3451920" y="2966048"/>
            <a:ext cx="1431260" cy="64801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568FE58-229C-AE4B-8ACA-E739F93CCD56}"/>
              </a:ext>
            </a:extLst>
          </p:cNvPr>
          <p:cNvSpPr/>
          <p:nvPr/>
        </p:nvSpPr>
        <p:spPr>
          <a:xfrm>
            <a:off x="2974801" y="174633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rgbClr val="FEB1BF"/>
                </a:solidFill>
                <a:latin typeface="Consolas" panose="020B0609020204030204" pitchFamily="49" charset="0"/>
                <a:cs typeface="Consolas" panose="020B0609020204030204" pitchFamily="49" charset="0"/>
              </a:rPr>
              <a:t>O</a:t>
            </a:r>
          </a:p>
        </p:txBody>
      </p:sp>
      <p:cxnSp>
        <p:nvCxnSpPr>
          <p:cNvPr id="23" name="Straight Arrow Connector 22">
            <a:extLst>
              <a:ext uri="{FF2B5EF4-FFF2-40B4-BE49-F238E27FC236}">
                <a16:creationId xmlns:a16="http://schemas.microsoft.com/office/drawing/2014/main" id="{3C0E42AF-9EE6-2540-90A0-55AD9714111A}"/>
              </a:ext>
            </a:extLst>
          </p:cNvPr>
          <p:cNvCxnSpPr>
            <a:cxnSpLocks/>
            <a:stCxn id="22" idx="6"/>
            <a:endCxn id="5" idx="1"/>
          </p:cNvCxnSpPr>
          <p:nvPr/>
        </p:nvCxnSpPr>
        <p:spPr>
          <a:xfrm>
            <a:off x="3462481" y="1983138"/>
            <a:ext cx="1420699" cy="64801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7BA99D6-379C-594A-990A-7885C68BF22C}"/>
              </a:ext>
            </a:extLst>
          </p:cNvPr>
          <p:cNvSpPr txBox="1"/>
          <p:nvPr/>
        </p:nvSpPr>
        <p:spPr>
          <a:xfrm>
            <a:off x="3451920" y="231003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3CB1668C-948F-1148-A17E-7F75377BAAEE}"/>
              </a:ext>
            </a:extLst>
          </p:cNvPr>
          <p:cNvSpPr txBox="1"/>
          <p:nvPr/>
        </p:nvSpPr>
        <p:spPr>
          <a:xfrm>
            <a:off x="3614289" y="2593485"/>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8694271C-C294-7E4A-B652-50F14A9E28B2}"/>
              </a:ext>
            </a:extLst>
          </p:cNvPr>
          <p:cNvSpPr txBox="1"/>
          <p:nvPr/>
        </p:nvSpPr>
        <p:spPr>
          <a:xfrm>
            <a:off x="3565816" y="3052020"/>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E30C167C-7F3D-C743-864A-1C5045870E02}"/>
              </a:ext>
            </a:extLst>
          </p:cNvPr>
          <p:cNvSpPr/>
          <p:nvPr/>
        </p:nvSpPr>
        <p:spPr>
          <a:xfrm>
            <a:off x="6725287" y="157888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0" name="Oval 29">
            <a:extLst>
              <a:ext uri="{FF2B5EF4-FFF2-40B4-BE49-F238E27FC236}">
                <a16:creationId xmlns:a16="http://schemas.microsoft.com/office/drawing/2014/main" id="{AA71561B-2BF6-654B-91E1-449990EAF77B}"/>
              </a:ext>
            </a:extLst>
          </p:cNvPr>
          <p:cNvSpPr/>
          <p:nvPr/>
        </p:nvSpPr>
        <p:spPr>
          <a:xfrm>
            <a:off x="4806614" y="157888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1" name="TextBox 30">
            <a:extLst>
              <a:ext uri="{FF2B5EF4-FFF2-40B4-BE49-F238E27FC236}">
                <a16:creationId xmlns:a16="http://schemas.microsoft.com/office/drawing/2014/main" id="{311F16E7-608E-2340-8D63-AB2940AB35F8}"/>
              </a:ext>
            </a:extLst>
          </p:cNvPr>
          <p:cNvSpPr txBox="1"/>
          <p:nvPr/>
        </p:nvSpPr>
        <p:spPr>
          <a:xfrm>
            <a:off x="5324795" y="1609614"/>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2" name="Straight Arrow Connector 31">
            <a:extLst>
              <a:ext uri="{FF2B5EF4-FFF2-40B4-BE49-F238E27FC236}">
                <a16:creationId xmlns:a16="http://schemas.microsoft.com/office/drawing/2014/main" id="{A2D5AEEC-3189-7143-ABD2-0A4383C442D3}"/>
              </a:ext>
            </a:extLst>
          </p:cNvPr>
          <p:cNvCxnSpPr>
            <a:cxnSpLocks/>
            <a:stCxn id="30" idx="4"/>
            <a:endCxn id="5" idx="0"/>
          </p:cNvCxnSpPr>
          <p:nvPr/>
        </p:nvCxnSpPr>
        <p:spPr>
          <a:xfrm>
            <a:off x="5050454" y="2052497"/>
            <a:ext cx="5147" cy="50929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0EA31B3-C99B-4A41-90AD-67EBEA39D8B6}"/>
              </a:ext>
            </a:extLst>
          </p:cNvPr>
          <p:cNvSpPr txBox="1"/>
          <p:nvPr/>
        </p:nvSpPr>
        <p:spPr>
          <a:xfrm>
            <a:off x="5011244" y="211964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37" name="Straight Arrow Connector 36">
            <a:extLst>
              <a:ext uri="{FF2B5EF4-FFF2-40B4-BE49-F238E27FC236}">
                <a16:creationId xmlns:a16="http://schemas.microsoft.com/office/drawing/2014/main" id="{D87E4C75-3205-CC40-AFCC-A52FEBA14EC0}"/>
              </a:ext>
            </a:extLst>
          </p:cNvPr>
          <p:cNvCxnSpPr>
            <a:cxnSpLocks/>
            <a:stCxn id="30" idx="6"/>
            <a:endCxn id="29" idx="2"/>
          </p:cNvCxnSpPr>
          <p:nvPr/>
        </p:nvCxnSpPr>
        <p:spPr>
          <a:xfrm>
            <a:off x="5294294" y="1815691"/>
            <a:ext cx="143099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397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379302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Assessed to be Anomalous</a:t>
            </a:r>
          </a:p>
        </p:txBody>
      </p:sp>
      <p:sp>
        <p:nvSpPr>
          <p:cNvPr id="3" name="TextBox 2">
            <a:extLst>
              <a:ext uri="{FF2B5EF4-FFF2-40B4-BE49-F238E27FC236}">
                <a16:creationId xmlns:a16="http://schemas.microsoft.com/office/drawing/2014/main" id="{DB4EF07D-B2E8-B04A-85A7-63E9D7B6B296}"/>
              </a:ext>
            </a:extLst>
          </p:cNvPr>
          <p:cNvSpPr txBox="1"/>
          <p:nvPr/>
        </p:nvSpPr>
        <p:spPr>
          <a:xfrm>
            <a:off x="367610" y="1925757"/>
            <a:ext cx="11683006" cy="369332"/>
          </a:xfrm>
          <a:prstGeom prst="rect">
            <a:avLst/>
          </a:prstGeom>
          <a:noFill/>
        </p:spPr>
        <p:txBody>
          <a:bodyPr wrap="none" rtlCol="0">
            <a:spAutoFit/>
          </a:bodyPr>
          <a:lstStyle/>
          <a:p>
            <a:r>
              <a:rPr lang="en-GB" dirty="0"/>
              <a:t>Note:  need to capture both the observation (and its probability) and the inference / assessment (with different probability)</a:t>
            </a:r>
          </a:p>
        </p:txBody>
      </p:sp>
    </p:spTree>
    <p:extLst>
      <p:ext uri="{BB962C8B-B14F-4D97-AF65-F5344CB8AC3E}">
        <p14:creationId xmlns:p14="http://schemas.microsoft.com/office/powerpoint/2010/main" val="227233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47323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Track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231654"/>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ies:CommunicationsDevice</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ies:Observation</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88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hevron 51">
            <a:extLst>
              <a:ext uri="{FF2B5EF4-FFF2-40B4-BE49-F238E27FC236}">
                <a16:creationId xmlns:a16="http://schemas.microsoft.com/office/drawing/2014/main" id="{0448F427-5C68-8C41-BE8E-3E265B3B94D9}"/>
              </a:ext>
            </a:extLst>
          </p:cNvPr>
          <p:cNvSpPr/>
          <p:nvPr/>
        </p:nvSpPr>
        <p:spPr>
          <a:xfrm rot="16200000">
            <a:off x="6986282" y="1556236"/>
            <a:ext cx="1457297" cy="386794"/>
          </a:xfrm>
          <a:prstGeom prst="chevron">
            <a:avLst>
              <a:gd name="adj" fmla="val 153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hevron 43">
            <a:extLst>
              <a:ext uri="{FF2B5EF4-FFF2-40B4-BE49-F238E27FC236}">
                <a16:creationId xmlns:a16="http://schemas.microsoft.com/office/drawing/2014/main" id="{CF8E7326-CC95-8943-BD26-554199B94881}"/>
              </a:ext>
            </a:extLst>
          </p:cNvPr>
          <p:cNvSpPr/>
          <p:nvPr/>
        </p:nvSpPr>
        <p:spPr>
          <a:xfrm>
            <a:off x="2293034" y="1925482"/>
            <a:ext cx="7915420" cy="45719"/>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EF66B23A-445D-E04A-8D6E-21CD90C18BCB}"/>
              </a:ext>
            </a:extLst>
          </p:cNvPr>
          <p:cNvSpPr/>
          <p:nvPr/>
        </p:nvSpPr>
        <p:spPr>
          <a:xfrm>
            <a:off x="6884894" y="4976118"/>
            <a:ext cx="4976903"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ies:Observer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LT	</a:t>
            </a:r>
            <a:r>
              <a:rPr lang="en-GB" sz="1100" dirty="0" err="1">
                <a:solidFill>
                  <a:srgbClr val="000000"/>
                </a:solidFill>
                <a:latin typeface="Consolas" panose="020B0609020204030204" pitchFamily="49" charset="0"/>
              </a:rPr>
              <a:t>ies:LocationTransponder</a:t>
            </a:r>
            <a:r>
              <a:rPr lang="en-GB" sz="1100" dirty="0">
                <a:solidFill>
                  <a:srgbClr val="000000"/>
                </a:solidFill>
                <a:latin typeface="Consolas" panose="020B0609020204030204" pitchFamily="49" charset="0"/>
              </a:rPr>
              <a:t> (new addition to model)</a:t>
            </a:r>
          </a:p>
        </p:txBody>
      </p:sp>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81F1BA31-A2CF-1743-883B-E229E493999A}"/>
              </a:ext>
            </a:extLst>
          </p:cNvPr>
          <p:cNvSpPr/>
          <p:nvPr/>
        </p:nvSpPr>
        <p:spPr>
          <a:xfrm>
            <a:off x="2754539" y="392004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6" name="TextBox 5">
            <a:extLst>
              <a:ext uri="{FF2B5EF4-FFF2-40B4-BE49-F238E27FC236}">
                <a16:creationId xmlns:a16="http://schemas.microsoft.com/office/drawing/2014/main" id="{5697C590-9D0F-FA47-A45B-8565585C18FE}"/>
              </a:ext>
            </a:extLst>
          </p:cNvPr>
          <p:cNvSpPr txBox="1"/>
          <p:nvPr/>
        </p:nvSpPr>
        <p:spPr>
          <a:xfrm>
            <a:off x="1427273" y="4031138"/>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7" name="Oval 6">
            <a:extLst>
              <a:ext uri="{FF2B5EF4-FFF2-40B4-BE49-F238E27FC236}">
                <a16:creationId xmlns:a16="http://schemas.microsoft.com/office/drawing/2014/main" id="{37D6B56D-18E0-D04A-869F-4C5BCE2F603E}"/>
              </a:ext>
            </a:extLst>
          </p:cNvPr>
          <p:cNvSpPr/>
          <p:nvPr/>
        </p:nvSpPr>
        <p:spPr>
          <a:xfrm>
            <a:off x="4763875" y="392004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8" name="TextBox 7">
            <a:extLst>
              <a:ext uri="{FF2B5EF4-FFF2-40B4-BE49-F238E27FC236}">
                <a16:creationId xmlns:a16="http://schemas.microsoft.com/office/drawing/2014/main" id="{A10FDBE9-6E03-1C4C-AD13-69D7F19DB445}"/>
              </a:ext>
            </a:extLst>
          </p:cNvPr>
          <p:cNvSpPr txBox="1"/>
          <p:nvPr/>
        </p:nvSpPr>
        <p:spPr>
          <a:xfrm>
            <a:off x="4142779" y="4348300"/>
            <a:ext cx="175560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10" name="Straight Arrow Connector 9">
            <a:extLst>
              <a:ext uri="{FF2B5EF4-FFF2-40B4-BE49-F238E27FC236}">
                <a16:creationId xmlns:a16="http://schemas.microsoft.com/office/drawing/2014/main" id="{1C04B74A-9F15-D343-BCDC-8816631B5329}"/>
              </a:ext>
            </a:extLst>
          </p:cNvPr>
          <p:cNvCxnSpPr>
            <a:stCxn id="7" idx="2"/>
            <a:endCxn id="5" idx="6"/>
          </p:cNvCxnSpPr>
          <p:nvPr/>
        </p:nvCxnSpPr>
        <p:spPr>
          <a:xfrm flipH="1">
            <a:off x="3242219"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D63008-C60A-B348-AAB9-12D87AF4E651}"/>
              </a:ext>
            </a:extLst>
          </p:cNvPr>
          <p:cNvSpPr txBox="1"/>
          <p:nvPr/>
        </p:nvSpPr>
        <p:spPr>
          <a:xfrm>
            <a:off x="3401001" y="3961579"/>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577A92FE-FDFC-C548-A092-3AB5524998BF}"/>
              </a:ext>
            </a:extLst>
          </p:cNvPr>
          <p:cNvSpPr/>
          <p:nvPr/>
        </p:nvSpPr>
        <p:spPr>
          <a:xfrm>
            <a:off x="6773211" y="392004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3" name="TextBox 12">
            <a:extLst>
              <a:ext uri="{FF2B5EF4-FFF2-40B4-BE49-F238E27FC236}">
                <a16:creationId xmlns:a16="http://schemas.microsoft.com/office/drawing/2014/main" id="{3AE1E4C2-7552-EF48-AC0C-266F4B234D6A}"/>
              </a:ext>
            </a:extLst>
          </p:cNvPr>
          <p:cNvSpPr txBox="1"/>
          <p:nvPr/>
        </p:nvSpPr>
        <p:spPr>
          <a:xfrm>
            <a:off x="5278708" y="3975184"/>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5DE1F4D5-DB25-1242-9CFF-59A22660A378}"/>
              </a:ext>
            </a:extLst>
          </p:cNvPr>
          <p:cNvCxnSpPr>
            <a:cxnSpLocks/>
            <a:stCxn id="7" idx="6"/>
            <a:endCxn id="12" idx="2"/>
          </p:cNvCxnSpPr>
          <p:nvPr/>
        </p:nvCxnSpPr>
        <p:spPr>
          <a:xfrm>
            <a:off x="5251555"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4994806-827A-D844-8B7C-C7A12EA77571}"/>
              </a:ext>
            </a:extLst>
          </p:cNvPr>
          <p:cNvSpPr/>
          <p:nvPr/>
        </p:nvSpPr>
        <p:spPr>
          <a:xfrm>
            <a:off x="2754539" y="464239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B43D2EE6-B27B-9C43-97C2-474C664B8500}"/>
              </a:ext>
            </a:extLst>
          </p:cNvPr>
          <p:cNvSpPr/>
          <p:nvPr/>
        </p:nvSpPr>
        <p:spPr>
          <a:xfrm>
            <a:off x="4763875" y="462846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B3766CE7-F802-0C45-BFFF-1018DD88DB21}"/>
              </a:ext>
            </a:extLst>
          </p:cNvPr>
          <p:cNvCxnSpPr>
            <a:cxnSpLocks/>
            <a:stCxn id="18" idx="6"/>
            <a:endCxn id="12" idx="3"/>
          </p:cNvCxnSpPr>
          <p:nvPr/>
        </p:nvCxnSpPr>
        <p:spPr>
          <a:xfrm flipV="1">
            <a:off x="5251555" y="4324298"/>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F62C82-E59A-7C44-A7F4-40233C505B89}"/>
              </a:ext>
            </a:extLst>
          </p:cNvPr>
          <p:cNvSpPr txBox="1"/>
          <p:nvPr/>
        </p:nvSpPr>
        <p:spPr>
          <a:xfrm rot="20423488">
            <a:off x="5387051" y="4399083"/>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2CA39112-A627-4C41-9859-61908194F09B}"/>
              </a:ext>
            </a:extLst>
          </p:cNvPr>
          <p:cNvSpPr txBox="1"/>
          <p:nvPr/>
        </p:nvSpPr>
        <p:spPr>
          <a:xfrm>
            <a:off x="3370033" y="466999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9BD2EB2F-3541-294A-BF80-E223E494A5B4}"/>
              </a:ext>
            </a:extLst>
          </p:cNvPr>
          <p:cNvCxnSpPr>
            <a:cxnSpLocks/>
            <a:stCxn id="18" idx="2"/>
            <a:endCxn id="17" idx="6"/>
          </p:cNvCxnSpPr>
          <p:nvPr/>
        </p:nvCxnSpPr>
        <p:spPr>
          <a:xfrm flipH="1">
            <a:off x="3242219" y="4865266"/>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E8F0A8-09C4-1E4D-9CAE-3E32DCE84B73}"/>
              </a:ext>
            </a:extLst>
          </p:cNvPr>
          <p:cNvSpPr txBox="1"/>
          <p:nvPr/>
        </p:nvSpPr>
        <p:spPr>
          <a:xfrm>
            <a:off x="1503876" y="4757544"/>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A2CF3C0-E720-7E47-808B-B48683E36325}"/>
              </a:ext>
            </a:extLst>
          </p:cNvPr>
          <p:cNvSpPr txBox="1"/>
          <p:nvPr/>
        </p:nvSpPr>
        <p:spPr>
          <a:xfrm>
            <a:off x="4157963" y="5104800"/>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BEA92E98-517D-B046-A318-C533AC2D10CE}"/>
              </a:ext>
            </a:extLst>
          </p:cNvPr>
          <p:cNvSpPr/>
          <p:nvPr/>
        </p:nvSpPr>
        <p:spPr>
          <a:xfrm>
            <a:off x="8960587" y="392004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0" name="TextBox 29">
            <a:extLst>
              <a:ext uri="{FF2B5EF4-FFF2-40B4-BE49-F238E27FC236}">
                <a16:creationId xmlns:a16="http://schemas.microsoft.com/office/drawing/2014/main" id="{FC440D0E-9C8B-824B-B61D-3F151CFDB699}"/>
              </a:ext>
            </a:extLst>
          </p:cNvPr>
          <p:cNvSpPr txBox="1"/>
          <p:nvPr/>
        </p:nvSpPr>
        <p:spPr>
          <a:xfrm>
            <a:off x="6529371" y="4477592"/>
            <a:ext cx="119455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data:MyObservation</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B28C7DB3-92A5-C74E-92BD-4883BEE18913}"/>
              </a:ext>
            </a:extLst>
          </p:cNvPr>
          <p:cNvCxnSpPr>
            <a:cxnSpLocks/>
            <a:stCxn id="12" idx="6"/>
            <a:endCxn id="29" idx="2"/>
          </p:cNvCxnSpPr>
          <p:nvPr/>
        </p:nvCxnSpPr>
        <p:spPr>
          <a:xfrm>
            <a:off x="7260891" y="4156851"/>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F1B1E-B3A0-004B-83A9-BBCC477444DC}"/>
              </a:ext>
            </a:extLst>
          </p:cNvPr>
          <p:cNvSpPr txBox="1"/>
          <p:nvPr/>
        </p:nvSpPr>
        <p:spPr>
          <a:xfrm>
            <a:off x="7622063" y="396228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8531353" y="441301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5811206" cy="369332"/>
          </a:xfrm>
          <a:prstGeom prst="rect">
            <a:avLst/>
          </a:prstGeom>
          <a:noFill/>
        </p:spPr>
        <p:txBody>
          <a:bodyPr wrap="none" rtlCol="0">
            <a:spAutoFit/>
          </a:bodyPr>
          <a:lstStyle/>
          <a:p>
            <a:r>
              <a:rPr lang="en-GB" dirty="0">
                <a:latin typeface="Roboto Thin" panose="02000000000000000000" pitchFamily="2" charset="0"/>
                <a:ea typeface="Roboto Thin" panose="02000000000000000000" pitchFamily="2" charset="0"/>
              </a:rPr>
              <a:t>Example: Ship observed at location on 1</a:t>
            </a:r>
            <a:r>
              <a:rPr lang="en-GB" baseline="30000" dirty="0">
                <a:latin typeface="Roboto Thin" panose="02000000000000000000" pitchFamily="2" charset="0"/>
                <a:ea typeface="Roboto Thin" panose="02000000000000000000" pitchFamily="2" charset="0"/>
              </a:rPr>
              <a:t>st</a:t>
            </a:r>
            <a:r>
              <a:rPr lang="en-GB" dirty="0">
                <a:latin typeface="Roboto Thin" panose="02000000000000000000" pitchFamily="2" charset="0"/>
                <a:ea typeface="Roboto Thin" panose="02000000000000000000" pitchFamily="2" charset="0"/>
              </a:rPr>
              <a:t> April at 1:57pm</a:t>
            </a:r>
          </a:p>
        </p:txBody>
      </p:sp>
      <p:cxnSp>
        <p:nvCxnSpPr>
          <p:cNvPr id="32" name="Straight Arrow Connector 31">
            <a:extLst>
              <a:ext uri="{FF2B5EF4-FFF2-40B4-BE49-F238E27FC236}">
                <a16:creationId xmlns:a16="http://schemas.microsoft.com/office/drawing/2014/main" id="{DC2B8BA1-714A-E24C-9B5A-6C0DAA4600AF}"/>
              </a:ext>
            </a:extLst>
          </p:cNvPr>
          <p:cNvCxnSpPr>
            <a:cxnSpLocks/>
          </p:cNvCxnSpPr>
          <p:nvPr/>
        </p:nvCxnSpPr>
        <p:spPr>
          <a:xfrm>
            <a:off x="2067980" y="2524011"/>
            <a:ext cx="88766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20024A-C428-6F48-9C35-CD84007765EE}"/>
              </a:ext>
            </a:extLst>
          </p:cNvPr>
          <p:cNvCxnSpPr>
            <a:cxnSpLocks/>
          </p:cNvCxnSpPr>
          <p:nvPr/>
        </p:nvCxnSpPr>
        <p:spPr>
          <a:xfrm flipV="1">
            <a:off x="2067980" y="803481"/>
            <a:ext cx="0" cy="17205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hevron 15">
            <a:extLst>
              <a:ext uri="{FF2B5EF4-FFF2-40B4-BE49-F238E27FC236}">
                <a16:creationId xmlns:a16="http://schemas.microsoft.com/office/drawing/2014/main" id="{C62A269D-70FE-E74E-870E-B72142F98C8C}"/>
              </a:ext>
            </a:extLst>
          </p:cNvPr>
          <p:cNvSpPr/>
          <p:nvPr/>
        </p:nvSpPr>
        <p:spPr>
          <a:xfrm>
            <a:off x="2293034" y="1026942"/>
            <a:ext cx="1036320" cy="16667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entagon 19">
            <a:extLst>
              <a:ext uri="{FF2B5EF4-FFF2-40B4-BE49-F238E27FC236}">
                <a16:creationId xmlns:a16="http://schemas.microsoft.com/office/drawing/2014/main" id="{918C0438-3538-B94E-A9B5-B02B020E7840}"/>
              </a:ext>
            </a:extLst>
          </p:cNvPr>
          <p:cNvSpPr/>
          <p:nvPr/>
        </p:nvSpPr>
        <p:spPr>
          <a:xfrm rot="1881925">
            <a:off x="3161350" y="1185756"/>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entagon 36">
            <a:extLst>
              <a:ext uri="{FF2B5EF4-FFF2-40B4-BE49-F238E27FC236}">
                <a16:creationId xmlns:a16="http://schemas.microsoft.com/office/drawing/2014/main" id="{7FAAE145-E0DD-454D-80DA-E678BE089F8C}"/>
              </a:ext>
            </a:extLst>
          </p:cNvPr>
          <p:cNvSpPr/>
          <p:nvPr/>
        </p:nvSpPr>
        <p:spPr>
          <a:xfrm rot="599126">
            <a:off x="3672867" y="1366494"/>
            <a:ext cx="659073"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entagon 37">
            <a:extLst>
              <a:ext uri="{FF2B5EF4-FFF2-40B4-BE49-F238E27FC236}">
                <a16:creationId xmlns:a16="http://schemas.microsoft.com/office/drawing/2014/main" id="{2985E50A-8EBF-B740-A63C-9C34B4F8A162}"/>
              </a:ext>
            </a:extLst>
          </p:cNvPr>
          <p:cNvSpPr/>
          <p:nvPr/>
        </p:nvSpPr>
        <p:spPr>
          <a:xfrm rot="18815780">
            <a:off x="4101291" y="1193615"/>
            <a:ext cx="659073" cy="165008"/>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entagon 38">
            <a:extLst>
              <a:ext uri="{FF2B5EF4-FFF2-40B4-BE49-F238E27FC236}">
                <a16:creationId xmlns:a16="http://schemas.microsoft.com/office/drawing/2014/main" id="{8D286582-7D5B-1B43-9773-1663817168CA}"/>
              </a:ext>
            </a:extLst>
          </p:cNvPr>
          <p:cNvSpPr/>
          <p:nvPr/>
        </p:nvSpPr>
        <p:spPr>
          <a:xfrm rot="599126">
            <a:off x="4525566" y="1231731"/>
            <a:ext cx="2445201"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Pentagon 39">
            <a:extLst>
              <a:ext uri="{FF2B5EF4-FFF2-40B4-BE49-F238E27FC236}">
                <a16:creationId xmlns:a16="http://schemas.microsoft.com/office/drawing/2014/main" id="{E00BE2F4-08B2-4049-A8D1-164F49D24ECF}"/>
              </a:ext>
            </a:extLst>
          </p:cNvPr>
          <p:cNvSpPr/>
          <p:nvPr/>
        </p:nvSpPr>
        <p:spPr>
          <a:xfrm rot="1881925">
            <a:off x="6820326" y="1592355"/>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hevron 40">
            <a:extLst>
              <a:ext uri="{FF2B5EF4-FFF2-40B4-BE49-F238E27FC236}">
                <a16:creationId xmlns:a16="http://schemas.microsoft.com/office/drawing/2014/main" id="{EBE37226-E5FF-CF4E-BED4-37E7CF442CEE}"/>
              </a:ext>
            </a:extLst>
          </p:cNvPr>
          <p:cNvSpPr/>
          <p:nvPr/>
        </p:nvSpPr>
        <p:spPr>
          <a:xfrm>
            <a:off x="7317472" y="1701656"/>
            <a:ext cx="1036320" cy="166677"/>
          </a:xfrm>
          <a:prstGeom prst="chevron">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entagon 41">
            <a:extLst>
              <a:ext uri="{FF2B5EF4-FFF2-40B4-BE49-F238E27FC236}">
                <a16:creationId xmlns:a16="http://schemas.microsoft.com/office/drawing/2014/main" id="{E6568A16-D9B1-0F49-82F8-6150DFF4F8B5}"/>
              </a:ext>
            </a:extLst>
          </p:cNvPr>
          <p:cNvSpPr/>
          <p:nvPr/>
        </p:nvSpPr>
        <p:spPr>
          <a:xfrm rot="20347349">
            <a:off x="8260138" y="1343470"/>
            <a:ext cx="2019331" cy="172054"/>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u="sng" dirty="0">
                <a:solidFill>
                  <a:schemeClr val="bg1"/>
                </a:solidFill>
                <a:latin typeface="Consolas" panose="020B0609020204030204" pitchFamily="49" charset="0"/>
                <a:cs typeface="Consolas" panose="020B0609020204030204" pitchFamily="49" charset="0"/>
              </a:rPr>
              <a:t>data:MMSI_367330510</a:t>
            </a:r>
          </a:p>
        </p:txBody>
      </p:sp>
      <p:sp>
        <p:nvSpPr>
          <p:cNvPr id="45" name="Pentagon 44">
            <a:extLst>
              <a:ext uri="{FF2B5EF4-FFF2-40B4-BE49-F238E27FC236}">
                <a16:creationId xmlns:a16="http://schemas.microsoft.com/office/drawing/2014/main" id="{7FA92D61-950D-9F4C-B654-E85B31481B7D}"/>
              </a:ext>
            </a:extLst>
          </p:cNvPr>
          <p:cNvSpPr/>
          <p:nvPr/>
        </p:nvSpPr>
        <p:spPr>
          <a:xfrm>
            <a:off x="7683965" y="1702490"/>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entagon 45">
            <a:extLst>
              <a:ext uri="{FF2B5EF4-FFF2-40B4-BE49-F238E27FC236}">
                <a16:creationId xmlns:a16="http://schemas.microsoft.com/office/drawing/2014/main" id="{EE2939DF-5A12-C547-A01F-95D0198E6AF6}"/>
              </a:ext>
            </a:extLst>
          </p:cNvPr>
          <p:cNvSpPr/>
          <p:nvPr/>
        </p:nvSpPr>
        <p:spPr>
          <a:xfrm>
            <a:off x="7686337" y="1925482"/>
            <a:ext cx="116071" cy="45719"/>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622747C8-0678-0E41-AE2B-1560C1F6E991}"/>
              </a:ext>
            </a:extLst>
          </p:cNvPr>
          <p:cNvSpPr txBox="1"/>
          <p:nvPr/>
        </p:nvSpPr>
        <p:spPr>
          <a:xfrm>
            <a:off x="9157162" y="1767470"/>
            <a:ext cx="1128835"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a:t>
            </a:r>
            <a:endParaRPr lang="en-GB" sz="700" u="sng" dirty="0">
              <a:solidFill>
                <a:srgbClr val="0432FF"/>
              </a:solidFill>
              <a:latin typeface="Consolas" panose="020B0609020204030204" pitchFamily="49" charset="0"/>
              <a:cs typeface="Consolas" panose="020B0609020204030204" pitchFamily="49" charset="0"/>
            </a:endParaRPr>
          </a:p>
        </p:txBody>
      </p:sp>
      <p:sp>
        <p:nvSpPr>
          <p:cNvPr id="49" name="Chevron 48">
            <a:extLst>
              <a:ext uri="{FF2B5EF4-FFF2-40B4-BE49-F238E27FC236}">
                <a16:creationId xmlns:a16="http://schemas.microsoft.com/office/drawing/2014/main" id="{BDFDC879-44CD-9545-B632-F8BB8A442B5D}"/>
              </a:ext>
            </a:extLst>
          </p:cNvPr>
          <p:cNvSpPr/>
          <p:nvPr/>
        </p:nvSpPr>
        <p:spPr>
          <a:xfrm>
            <a:off x="2328414" y="2241676"/>
            <a:ext cx="7915419" cy="166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800" u="sng" dirty="0" err="1">
                <a:solidFill>
                  <a:schemeClr val="bg1"/>
                </a:solidFill>
                <a:latin typeface="Consolas" panose="020B0609020204030204" pitchFamily="49" charset="0"/>
                <a:cs typeface="Consolas" panose="020B0609020204030204" pitchFamily="49" charset="0"/>
              </a:rPr>
              <a:t>data:TheObserver</a:t>
            </a:r>
            <a:endParaRPr lang="en-GB" sz="800" u="sng" dirty="0">
              <a:solidFill>
                <a:schemeClr val="bg1"/>
              </a:solidFill>
              <a:latin typeface="Consolas" panose="020B0609020204030204" pitchFamily="49" charset="0"/>
              <a:cs typeface="Consolas" panose="020B0609020204030204" pitchFamily="49" charset="0"/>
            </a:endParaRPr>
          </a:p>
        </p:txBody>
      </p:sp>
      <p:sp>
        <p:nvSpPr>
          <p:cNvPr id="50" name="Pentagon 49">
            <a:extLst>
              <a:ext uri="{FF2B5EF4-FFF2-40B4-BE49-F238E27FC236}">
                <a16:creationId xmlns:a16="http://schemas.microsoft.com/office/drawing/2014/main" id="{BF56B8B7-5DE1-714D-B9BC-159BD366E55B}"/>
              </a:ext>
            </a:extLst>
          </p:cNvPr>
          <p:cNvSpPr/>
          <p:nvPr/>
        </p:nvSpPr>
        <p:spPr>
          <a:xfrm>
            <a:off x="7683965" y="2243345"/>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24">
            <a:extLst>
              <a:ext uri="{FF2B5EF4-FFF2-40B4-BE49-F238E27FC236}">
                <a16:creationId xmlns:a16="http://schemas.microsoft.com/office/drawing/2014/main" id="{5166BABF-75EE-E843-8F82-A41B3B1960C2}"/>
              </a:ext>
            </a:extLst>
          </p:cNvPr>
          <p:cNvSpPr/>
          <p:nvPr/>
        </p:nvSpPr>
        <p:spPr>
          <a:xfrm>
            <a:off x="7675311" y="1694641"/>
            <a:ext cx="137690" cy="720222"/>
          </a:xfrm>
          <a:custGeom>
            <a:avLst/>
            <a:gdLst>
              <a:gd name="connsiteX0" fmla="*/ 14122 w 137690"/>
              <a:gd name="connsiteY0" fmla="*/ 0 h 720222"/>
              <a:gd name="connsiteX1" fmla="*/ 130629 w 137690"/>
              <a:gd name="connsiteY1" fmla="*/ 0 h 720222"/>
              <a:gd name="connsiteX2" fmla="*/ 130629 w 137690"/>
              <a:gd name="connsiteY2" fmla="*/ 180056 h 720222"/>
              <a:gd name="connsiteX3" fmla="*/ 84732 w 137690"/>
              <a:gd name="connsiteY3" fmla="*/ 176525 h 720222"/>
              <a:gd name="connsiteX4" fmla="*/ 81202 w 137690"/>
              <a:gd name="connsiteY4" fmla="*/ 229483 h 720222"/>
              <a:gd name="connsiteX5" fmla="*/ 137690 w 137690"/>
              <a:gd name="connsiteY5" fmla="*/ 225952 h 720222"/>
              <a:gd name="connsiteX6" fmla="*/ 137690 w 137690"/>
              <a:gd name="connsiteY6" fmla="*/ 278910 h 720222"/>
              <a:gd name="connsiteX7" fmla="*/ 81202 w 137690"/>
              <a:gd name="connsiteY7" fmla="*/ 282440 h 720222"/>
              <a:gd name="connsiteX8" fmla="*/ 81202 w 137690"/>
              <a:gd name="connsiteY8" fmla="*/ 547228 h 720222"/>
              <a:gd name="connsiteX9" fmla="*/ 130629 w 137690"/>
              <a:gd name="connsiteY9" fmla="*/ 543697 h 720222"/>
              <a:gd name="connsiteX10" fmla="*/ 130629 w 137690"/>
              <a:gd name="connsiteY10" fmla="*/ 720222 h 720222"/>
              <a:gd name="connsiteX11" fmla="*/ 3531 w 137690"/>
              <a:gd name="connsiteY11" fmla="*/ 716692 h 720222"/>
              <a:gd name="connsiteX12" fmla="*/ 3531 w 137690"/>
              <a:gd name="connsiteY12" fmla="*/ 543697 h 720222"/>
              <a:gd name="connsiteX13" fmla="*/ 63549 w 137690"/>
              <a:gd name="connsiteY13" fmla="*/ 543697 h 720222"/>
              <a:gd name="connsiteX14" fmla="*/ 63549 w 137690"/>
              <a:gd name="connsiteY14" fmla="*/ 289501 h 720222"/>
              <a:gd name="connsiteX15" fmla="*/ 14122 w 137690"/>
              <a:gd name="connsiteY15" fmla="*/ 282440 h 720222"/>
              <a:gd name="connsiteX16" fmla="*/ 0 w 137690"/>
              <a:gd name="connsiteY16" fmla="*/ 229483 h 720222"/>
              <a:gd name="connsiteX17" fmla="*/ 52958 w 137690"/>
              <a:gd name="connsiteY17" fmla="*/ 229483 h 720222"/>
              <a:gd name="connsiteX18" fmla="*/ 52958 w 137690"/>
              <a:gd name="connsiteY18" fmla="*/ 180056 h 720222"/>
              <a:gd name="connsiteX19" fmla="*/ 14122 w 137690"/>
              <a:gd name="connsiteY19" fmla="*/ 183586 h 720222"/>
              <a:gd name="connsiteX20" fmla="*/ 14122 w 137690"/>
              <a:gd name="connsiteY20" fmla="*/ 0 h 72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690" h="720222">
                <a:moveTo>
                  <a:pt x="14122" y="0"/>
                </a:moveTo>
                <a:lnTo>
                  <a:pt x="130629" y="0"/>
                </a:lnTo>
                <a:lnTo>
                  <a:pt x="130629" y="180056"/>
                </a:lnTo>
                <a:lnTo>
                  <a:pt x="84732" y="176525"/>
                </a:lnTo>
                <a:lnTo>
                  <a:pt x="81202" y="229483"/>
                </a:lnTo>
                <a:lnTo>
                  <a:pt x="137690" y="225952"/>
                </a:lnTo>
                <a:lnTo>
                  <a:pt x="137690" y="278910"/>
                </a:lnTo>
                <a:lnTo>
                  <a:pt x="81202" y="282440"/>
                </a:lnTo>
                <a:lnTo>
                  <a:pt x="81202" y="547228"/>
                </a:lnTo>
                <a:lnTo>
                  <a:pt x="130629" y="543697"/>
                </a:lnTo>
                <a:lnTo>
                  <a:pt x="130629" y="720222"/>
                </a:lnTo>
                <a:lnTo>
                  <a:pt x="3531" y="716692"/>
                </a:lnTo>
                <a:lnTo>
                  <a:pt x="3531" y="543697"/>
                </a:lnTo>
                <a:lnTo>
                  <a:pt x="63549" y="543697"/>
                </a:lnTo>
                <a:lnTo>
                  <a:pt x="63549" y="289501"/>
                </a:lnTo>
                <a:lnTo>
                  <a:pt x="14122" y="282440"/>
                </a:lnTo>
                <a:lnTo>
                  <a:pt x="0" y="229483"/>
                </a:lnTo>
                <a:lnTo>
                  <a:pt x="52958" y="229483"/>
                </a:lnTo>
                <a:lnTo>
                  <a:pt x="52958" y="180056"/>
                </a:lnTo>
                <a:lnTo>
                  <a:pt x="14122" y="183586"/>
                </a:lnTo>
                <a:lnTo>
                  <a:pt x="14122" y="0"/>
                </a:lnTo>
                <a:close/>
              </a:path>
            </a:pathLst>
          </a:custGeom>
          <a:noFill/>
          <a:ln>
            <a:solidFill>
              <a:srgbClr val="FEB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A4AA483B-514F-1048-ADED-3F406DCF6CC9}"/>
              </a:ext>
            </a:extLst>
          </p:cNvPr>
          <p:cNvSpPr txBox="1"/>
          <p:nvPr/>
        </p:nvSpPr>
        <p:spPr>
          <a:xfrm>
            <a:off x="7701202" y="1993600"/>
            <a:ext cx="1079142"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data:MyObservation</a:t>
            </a:r>
            <a:endParaRPr lang="en-GB" sz="700" u="sng" dirty="0">
              <a:solidFill>
                <a:srgbClr val="0432FF"/>
              </a:solidFill>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0120388C-840B-9A42-9405-514C4025A99A}"/>
              </a:ext>
            </a:extLst>
          </p:cNvPr>
          <p:cNvSpPr txBox="1"/>
          <p:nvPr/>
        </p:nvSpPr>
        <p:spPr>
          <a:xfrm>
            <a:off x="7017051" y="864672"/>
            <a:ext cx="1228221"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data:2020-04-01T13:57</a:t>
            </a:r>
          </a:p>
        </p:txBody>
      </p:sp>
      <p:cxnSp>
        <p:nvCxnSpPr>
          <p:cNvPr id="54" name="Straight Connector 53">
            <a:extLst>
              <a:ext uri="{FF2B5EF4-FFF2-40B4-BE49-F238E27FC236}">
                <a16:creationId xmlns:a16="http://schemas.microsoft.com/office/drawing/2014/main" id="{62AA3FAE-4D22-4B40-B42D-DF41D059F332}"/>
              </a:ext>
            </a:extLst>
          </p:cNvPr>
          <p:cNvCxnSpPr>
            <a:cxnSpLocks/>
          </p:cNvCxnSpPr>
          <p:nvPr/>
        </p:nvCxnSpPr>
        <p:spPr>
          <a:xfrm flipV="1">
            <a:off x="7745135" y="1286031"/>
            <a:ext cx="470252" cy="491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50888D-9A0D-CC41-8576-10257B23D611}"/>
              </a:ext>
            </a:extLst>
          </p:cNvPr>
          <p:cNvSpPr txBox="1"/>
          <p:nvPr/>
        </p:nvSpPr>
        <p:spPr>
          <a:xfrm>
            <a:off x="7876416" y="1096190"/>
            <a:ext cx="1576072"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58" name="Straight Connector 57">
            <a:extLst>
              <a:ext uri="{FF2B5EF4-FFF2-40B4-BE49-F238E27FC236}">
                <a16:creationId xmlns:a16="http://schemas.microsoft.com/office/drawing/2014/main" id="{DE651955-BCF3-2347-8F85-4B30177E1F04}"/>
              </a:ext>
            </a:extLst>
          </p:cNvPr>
          <p:cNvCxnSpPr>
            <a:cxnSpLocks/>
          </p:cNvCxnSpPr>
          <p:nvPr/>
        </p:nvCxnSpPr>
        <p:spPr>
          <a:xfrm flipH="1" flipV="1">
            <a:off x="6728275" y="1767339"/>
            <a:ext cx="1016098" cy="186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24738F-F03D-5B4B-BE16-CB476B160E75}"/>
              </a:ext>
            </a:extLst>
          </p:cNvPr>
          <p:cNvSpPr txBox="1"/>
          <p:nvPr/>
        </p:nvSpPr>
        <p:spPr>
          <a:xfrm>
            <a:off x="5294692" y="1650632"/>
            <a:ext cx="1526380"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data:MyLatLongPointObserved</a:t>
            </a:r>
            <a:endParaRPr lang="en-GB" sz="700" u="sng" dirty="0">
              <a:solidFill>
                <a:srgbClr val="0432FF"/>
              </a:solidFill>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DF24A972-2324-3640-9D6B-DBDABDA26F17}"/>
              </a:ext>
            </a:extLst>
          </p:cNvPr>
          <p:cNvSpPr txBox="1"/>
          <p:nvPr/>
        </p:nvSpPr>
        <p:spPr>
          <a:xfrm rot="16200000">
            <a:off x="1753379" y="996167"/>
            <a:ext cx="465192"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space</a:t>
            </a:r>
          </a:p>
        </p:txBody>
      </p:sp>
      <p:sp>
        <p:nvSpPr>
          <p:cNvPr id="63" name="TextBox 62">
            <a:extLst>
              <a:ext uri="{FF2B5EF4-FFF2-40B4-BE49-F238E27FC236}">
                <a16:creationId xmlns:a16="http://schemas.microsoft.com/office/drawing/2014/main" id="{75115DE4-A515-0C4F-B3C6-13127981D57A}"/>
              </a:ext>
            </a:extLst>
          </p:cNvPr>
          <p:cNvSpPr txBox="1"/>
          <p:nvPr/>
        </p:nvSpPr>
        <p:spPr>
          <a:xfrm>
            <a:off x="10466928" y="2501955"/>
            <a:ext cx="409086"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time</a:t>
            </a:r>
          </a:p>
        </p:txBody>
      </p:sp>
      <p:sp>
        <p:nvSpPr>
          <p:cNvPr id="64" name="Oval 63">
            <a:extLst>
              <a:ext uri="{FF2B5EF4-FFF2-40B4-BE49-F238E27FC236}">
                <a16:creationId xmlns:a16="http://schemas.microsoft.com/office/drawing/2014/main" id="{630A81DC-0544-DC43-926D-72076DA9567A}"/>
              </a:ext>
            </a:extLst>
          </p:cNvPr>
          <p:cNvSpPr/>
          <p:nvPr/>
        </p:nvSpPr>
        <p:spPr>
          <a:xfrm>
            <a:off x="4759847" y="319750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Or</a:t>
            </a:r>
          </a:p>
        </p:txBody>
      </p:sp>
      <p:cxnSp>
        <p:nvCxnSpPr>
          <p:cNvPr id="65" name="Straight Arrow Connector 64">
            <a:extLst>
              <a:ext uri="{FF2B5EF4-FFF2-40B4-BE49-F238E27FC236}">
                <a16:creationId xmlns:a16="http://schemas.microsoft.com/office/drawing/2014/main" id="{6AC3C161-D7FA-F942-B431-5E63CB49CB76}"/>
              </a:ext>
            </a:extLst>
          </p:cNvPr>
          <p:cNvCxnSpPr>
            <a:cxnSpLocks/>
            <a:stCxn id="64" idx="6"/>
            <a:endCxn id="12" idx="1"/>
          </p:cNvCxnSpPr>
          <p:nvPr/>
        </p:nvCxnSpPr>
        <p:spPr>
          <a:xfrm>
            <a:off x="5247527" y="3434310"/>
            <a:ext cx="1597103" cy="55509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72D861-160D-6B4F-B103-995ABC5547A5}"/>
              </a:ext>
            </a:extLst>
          </p:cNvPr>
          <p:cNvSpPr/>
          <p:nvPr/>
        </p:nvSpPr>
        <p:spPr>
          <a:xfrm>
            <a:off x="2754539" y="3201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D</a:t>
            </a:r>
          </a:p>
        </p:txBody>
      </p:sp>
      <p:cxnSp>
        <p:nvCxnSpPr>
          <p:cNvPr id="72" name="Straight Arrow Connector 71">
            <a:extLst>
              <a:ext uri="{FF2B5EF4-FFF2-40B4-BE49-F238E27FC236}">
                <a16:creationId xmlns:a16="http://schemas.microsoft.com/office/drawing/2014/main" id="{51BB12F9-EBDA-E84B-AB53-461B72A10D76}"/>
              </a:ext>
            </a:extLst>
          </p:cNvPr>
          <p:cNvCxnSpPr>
            <a:cxnSpLocks/>
            <a:stCxn id="64" idx="2"/>
            <a:endCxn id="71" idx="6"/>
          </p:cNvCxnSpPr>
          <p:nvPr/>
        </p:nvCxnSpPr>
        <p:spPr>
          <a:xfrm flipH="1">
            <a:off x="3242219" y="3434310"/>
            <a:ext cx="1517628" cy="369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2F26FED-EBBD-A14C-A929-E5D29E0FF182}"/>
              </a:ext>
            </a:extLst>
          </p:cNvPr>
          <p:cNvSpPr txBox="1"/>
          <p:nvPr/>
        </p:nvSpPr>
        <p:spPr>
          <a:xfrm>
            <a:off x="3401001" y="325316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EDFE9942-7F02-BD44-8787-677C710D97E1}"/>
              </a:ext>
            </a:extLst>
          </p:cNvPr>
          <p:cNvSpPr txBox="1"/>
          <p:nvPr/>
        </p:nvSpPr>
        <p:spPr>
          <a:xfrm>
            <a:off x="1610367" y="3338451"/>
            <a:ext cx="108234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data:TheObserver</a:t>
            </a:r>
            <a:endParaRPr lang="en-GB" sz="800" u="sng" dirty="0">
              <a:solidFill>
                <a:srgbClr val="0432FF"/>
              </a:solidFill>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3381EAC5-5BE4-4C4E-AEBB-3A963719CF94}"/>
              </a:ext>
            </a:extLst>
          </p:cNvPr>
          <p:cNvSpPr txBox="1"/>
          <p:nvPr/>
        </p:nvSpPr>
        <p:spPr>
          <a:xfrm>
            <a:off x="4285151" y="3646292"/>
            <a:ext cx="181171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data:Observing_MMSI_367330510</a:t>
            </a:r>
          </a:p>
        </p:txBody>
      </p:sp>
      <p:sp>
        <p:nvSpPr>
          <p:cNvPr id="78" name="TextBox 77">
            <a:extLst>
              <a:ext uri="{FF2B5EF4-FFF2-40B4-BE49-F238E27FC236}">
                <a16:creationId xmlns:a16="http://schemas.microsoft.com/office/drawing/2014/main" id="{CD9FC34C-CE6E-8249-930B-A0867173ACC7}"/>
              </a:ext>
            </a:extLst>
          </p:cNvPr>
          <p:cNvSpPr txBox="1"/>
          <p:nvPr/>
        </p:nvSpPr>
        <p:spPr>
          <a:xfrm>
            <a:off x="5541555" y="2036177"/>
            <a:ext cx="1625766"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data:Observing_MMSI_367330510</a:t>
            </a:r>
          </a:p>
        </p:txBody>
      </p:sp>
      <p:cxnSp>
        <p:nvCxnSpPr>
          <p:cNvPr id="79" name="Straight Connector 78">
            <a:extLst>
              <a:ext uri="{FF2B5EF4-FFF2-40B4-BE49-F238E27FC236}">
                <a16:creationId xmlns:a16="http://schemas.microsoft.com/office/drawing/2014/main" id="{3FCF1E48-CD55-2B46-8CD0-BC093C41DD7C}"/>
              </a:ext>
            </a:extLst>
          </p:cNvPr>
          <p:cNvCxnSpPr>
            <a:cxnSpLocks/>
          </p:cNvCxnSpPr>
          <p:nvPr/>
        </p:nvCxnSpPr>
        <p:spPr>
          <a:xfrm flipH="1" flipV="1">
            <a:off x="7083183" y="2158916"/>
            <a:ext cx="658502" cy="159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25EEEE-4409-2047-AD77-35FAFBB4C544}"/>
              </a:ext>
            </a:extLst>
          </p:cNvPr>
          <p:cNvSpPr txBox="1"/>
          <p:nvPr/>
        </p:nvSpPr>
        <p:spPr>
          <a:xfrm>
            <a:off x="1610367" y="2968112"/>
            <a:ext cx="4020652" cy="261610"/>
          </a:xfrm>
          <a:prstGeom prst="rect">
            <a:avLst/>
          </a:prstGeom>
          <a:noFill/>
        </p:spPr>
        <p:txBody>
          <a:bodyPr wrap="none" rtlCol="0">
            <a:spAutoFit/>
          </a:bodyPr>
          <a:lstStyle/>
          <a:p>
            <a:r>
              <a:rPr lang="en-GB" sz="1100" dirty="0">
                <a:solidFill>
                  <a:srgbClr val="FF0000"/>
                </a:solidFill>
              </a:rPr>
              <a:t>Observer not known in the case of openly available AIS source data</a:t>
            </a:r>
          </a:p>
        </p:txBody>
      </p:sp>
      <p:sp>
        <p:nvSpPr>
          <p:cNvPr id="9" name="Rectangle 8">
            <a:extLst>
              <a:ext uri="{FF2B5EF4-FFF2-40B4-BE49-F238E27FC236}">
                <a16:creationId xmlns:a16="http://schemas.microsoft.com/office/drawing/2014/main" id="{86567FF0-288D-7942-957E-B3640953B742}"/>
              </a:ext>
            </a:extLst>
          </p:cNvPr>
          <p:cNvSpPr/>
          <p:nvPr/>
        </p:nvSpPr>
        <p:spPr>
          <a:xfrm>
            <a:off x="1610367" y="3141072"/>
            <a:ext cx="5162844"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29CF593A-CE8A-0E45-8AA0-A51DE4CEF99E}"/>
              </a:ext>
            </a:extLst>
          </p:cNvPr>
          <p:cNvSpPr/>
          <p:nvPr/>
        </p:nvSpPr>
        <p:spPr>
          <a:xfrm>
            <a:off x="6458036" y="3282613"/>
            <a:ext cx="385765"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67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7DF409-BE68-5B49-AE5B-F4CA9A83578A}"/>
              </a:ext>
            </a:extLst>
          </p:cNvPr>
          <p:cNvPicPr>
            <a:picLocks noChangeAspect="1"/>
          </p:cNvPicPr>
          <p:nvPr/>
        </p:nvPicPr>
        <p:blipFill>
          <a:blip r:embed="rId2"/>
          <a:stretch>
            <a:fillRect/>
          </a:stretch>
        </p:blipFill>
        <p:spPr>
          <a:xfrm>
            <a:off x="6208132" y="41936"/>
            <a:ext cx="4467213" cy="3655323"/>
          </a:xfrm>
          <a:prstGeom prst="rect">
            <a:avLst/>
          </a:prstGeom>
        </p:spPr>
      </p:pic>
      <p:sp>
        <p:nvSpPr>
          <p:cNvPr id="2" name="Rectangle 1">
            <a:extLst>
              <a:ext uri="{FF2B5EF4-FFF2-40B4-BE49-F238E27FC236}">
                <a16:creationId xmlns:a16="http://schemas.microsoft.com/office/drawing/2014/main" id="{CC292CC5-F0BA-2E49-947C-DC8AB42E0553}"/>
              </a:ext>
            </a:extLst>
          </p:cNvPr>
          <p:cNvSpPr/>
          <p:nvPr/>
        </p:nvSpPr>
        <p:spPr>
          <a:xfrm>
            <a:off x="403125" y="986318"/>
            <a:ext cx="5633215" cy="5632311"/>
          </a:xfrm>
          <a:prstGeom prst="rect">
            <a:avLst/>
          </a:prstGeom>
          <a:solidFill>
            <a:schemeClr val="tx1">
              <a:lumMod val="85000"/>
              <a:lumOff val="15000"/>
            </a:schemeClr>
          </a:solidFill>
        </p:spPr>
        <p:txBody>
          <a:bodyPr wrap="square">
            <a:spAutoFit/>
          </a:bodyPr>
          <a:lstStyle/>
          <a:p>
            <a:r>
              <a:rPr lang="en-GB" sz="500" dirty="0">
                <a:solidFill>
                  <a:srgbClr val="D4D4D4"/>
                </a:solidFill>
                <a:latin typeface="Roboto Mono" pitchFamily="2" charset="0"/>
                <a:ea typeface="Roboto Mono" pitchFamily="2" charset="0"/>
              </a:rPr>
              <a:t>@prefix </a:t>
            </a:r>
            <a:r>
              <a:rPr lang="en-GB" sz="500" dirty="0">
                <a:solidFill>
                  <a:srgbClr val="569CD6"/>
                </a:solidFill>
                <a:latin typeface="Roboto Mono" pitchFamily="2" charset="0"/>
                <a:ea typeface="Roboto Mono" pitchFamily="2" charset="0"/>
              </a:rPr>
              <a:t>data:</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ais.data.gov.uk</a:t>
            </a:r>
            <a:r>
              <a:rPr lang="en-GB" sz="500" dirty="0">
                <a:solidFill>
                  <a:srgbClr val="4EC9B0"/>
                </a:solidFill>
                <a:latin typeface="Roboto Mono" pitchFamily="2" charset="0"/>
                <a:ea typeface="Roboto Mono" pitchFamily="2" charset="0"/>
              </a:rPr>
              <a:t>/ais-</a:t>
            </a:r>
            <a:r>
              <a:rPr lang="en-GB" sz="500" dirty="0" err="1">
                <a:solidFill>
                  <a:srgbClr val="4EC9B0"/>
                </a:solidFill>
                <a:latin typeface="Roboto Mono" pitchFamily="2" charset="0"/>
                <a:ea typeface="Roboto Mono" pitchFamily="2" charset="0"/>
              </a:rPr>
              <a:t>ies</a:t>
            </a:r>
            <a:r>
              <a:rPr lang="en-GB" sz="500" dirty="0">
                <a:solidFill>
                  <a:srgbClr val="4EC9B0"/>
                </a:solidFill>
                <a:latin typeface="Roboto Mono" pitchFamily="2" charset="0"/>
                <a:ea typeface="Roboto Mono" pitchFamily="2" charset="0"/>
              </a:rPr>
              <a:t>-test#&gt;</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@prefix </a:t>
            </a:r>
            <a:r>
              <a:rPr lang="en-GB" sz="500" dirty="0" err="1">
                <a:solidFill>
                  <a:srgbClr val="569CD6"/>
                </a:solidFill>
                <a:latin typeface="Roboto Mono" pitchFamily="2" charset="0"/>
                <a:ea typeface="Roboto Mono" pitchFamily="2" charset="0"/>
              </a:rPr>
              <a:t>ies</a:t>
            </a:r>
            <a:r>
              <a:rPr lang="en-GB" sz="500" dirty="0">
                <a:solidFill>
                  <a:srgbClr val="569CD6"/>
                </a:solidFill>
                <a:latin typeface="Roboto Mono" pitchFamily="2" charset="0"/>
                <a:ea typeface="Roboto Mono" pitchFamily="2" charset="0"/>
              </a:rPr>
              <a:t>:</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ies.data.gov.uk</a:t>
            </a:r>
            <a:r>
              <a:rPr lang="en-GB" sz="500" dirty="0">
                <a:solidFill>
                  <a:srgbClr val="4EC9B0"/>
                </a:solidFill>
                <a:latin typeface="Roboto Mono" pitchFamily="2" charset="0"/>
                <a:ea typeface="Roboto Mono" pitchFamily="2" charset="0"/>
              </a:rPr>
              <a:t>/ontology/ies4#&gt;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#Boilerplate stuff - setting the naming schemes used in the data, and the owners of those schemes. This could be put in a separate RDF file and referenced if need be</a:t>
            </a:r>
            <a:endParaRPr lang="en-GB" sz="500" dirty="0">
              <a:solidFill>
                <a:srgbClr val="D4D4D4"/>
              </a:solidFill>
              <a:latin typeface="Roboto Mono" pitchFamily="2" charset="0"/>
              <a:ea typeface="Roboto Mono" pitchFamily="2" charset="0"/>
            </a:endParaRP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Maritime Organisation"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imo.org#imo-NamingScheme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Telecommunications Union"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#The transponder - note, </a:t>
            </a:r>
            <a:r>
              <a:rPr lang="en-GB" sz="500" dirty="0" err="1">
                <a:solidFill>
                  <a:srgbClr val="6A9955"/>
                </a:solidFill>
                <a:latin typeface="Roboto Mono" pitchFamily="2" charset="0"/>
                <a:ea typeface="Roboto Mono" pitchFamily="2" charset="0"/>
              </a:rPr>
              <a:t>LocationTransponder</a:t>
            </a:r>
            <a:r>
              <a:rPr lang="en-GB" sz="500" dirty="0">
                <a:solidFill>
                  <a:srgbClr val="6A9955"/>
                </a:solidFill>
                <a:latin typeface="Roboto Mono" pitchFamily="2" charset="0"/>
                <a:ea typeface="Roboto Mono" pitchFamily="2" charset="0"/>
              </a:rPr>
              <a:t> was added as a new class to the IES ontology for the purposes of MIKES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LocationTransponder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CommunicationsIdentifier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inScheme</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#The overarching track observation (each individual </a:t>
            </a:r>
            <a:r>
              <a:rPr lang="en-GB" sz="500" dirty="0" err="1">
                <a:solidFill>
                  <a:srgbClr val="6A9955"/>
                </a:solidFill>
                <a:latin typeface="Roboto Mono" pitchFamily="2" charset="0"/>
                <a:ea typeface="Roboto Mono" pitchFamily="2" charset="0"/>
              </a:rPr>
              <a:t>LocationObservation</a:t>
            </a:r>
            <a:r>
              <a:rPr lang="en-GB" sz="500" dirty="0">
                <a:solidFill>
                  <a:srgbClr val="6A9955"/>
                </a:solidFill>
                <a:latin typeface="Roboto Mono" pitchFamily="2" charset="0"/>
                <a:ea typeface="Roboto Mono" pitchFamily="2" charset="0"/>
              </a:rPr>
              <a:t> is part of this)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#Now the observations - note this is just using simple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points from IES. We have not tried to use the EPSG stuff yet as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are already covered in the model. </a:t>
            </a:r>
            <a:endParaRPr lang="en-GB" sz="500" dirty="0">
              <a:solidFill>
                <a:srgbClr val="D4D4D4"/>
              </a:solidFill>
              <a:latin typeface="Roboto Mono" pitchFamily="2" charset="0"/>
              <a:ea typeface="Roboto Mono" pitchFamily="2" charset="0"/>
            </a:endParaRP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"2017-01-05T00:00:00", "coordinates": ["38.03654",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endParaRPr lang="en-GB" sz="500" dirty="0">
              <a:solidFill>
                <a:srgbClr val="9CDCFE"/>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cbf8c7bf-ee6f-4089-af6d-d4b7f5043f7a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"2017-01-05T00:00:00"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5f48dd15-c79e-4bd6-8857-4e5d38fa9a34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5f48dd15-c79e-4bd6-8857-4e5d38fa9a34</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131f4043-067b-47ad-9ef6-7983dc0689de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a:t>
            </a:r>
            <a:r>
              <a:rPr lang="en-GB" sz="500" dirty="0">
                <a:solidFill>
                  <a:srgbClr val="D4D4D4"/>
                </a:solidFill>
                <a:latin typeface="Roboto Mono" pitchFamily="2" charset="0"/>
                <a:ea typeface="Roboto Mono" pitchFamily="2" charset="0"/>
              </a:rPr>
              <a:t>-</a:t>
            </a:r>
            <a:r>
              <a:rPr lang="en-GB" sz="500" dirty="0">
                <a:solidFill>
                  <a:srgbClr val="9CDCFE"/>
                </a:solidFill>
                <a:latin typeface="Roboto Mono" pitchFamily="2" charset="0"/>
                <a:ea typeface="Roboto Mono" pitchFamily="2" charset="0"/>
              </a:rPr>
              <a:t>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 </a:t>
            </a:r>
            <a:r>
              <a:rPr lang="en-GB" sz="500" dirty="0">
                <a:solidFill>
                  <a:srgbClr val="D4D4D4"/>
                </a:solidFill>
                <a:latin typeface="Roboto Mono" pitchFamily="2" charset="0"/>
                <a:ea typeface="Roboto Mono" pitchFamily="2" charset="0"/>
              </a:rPr>
              <a:t>.</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#"timestamp": "2017-01-05T00:01:08", "coordinates": ["38.03654", "-122.12250"]</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6ea333b2-0818-45fc-934d-58767cbc5e2e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"2017-01-05T00:01:08"</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f32165d4-e134-402c-8646-4f684dbf70b8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f32165d4-e134-402c-8646-4f684dbf70</a:t>
            </a:r>
            <a:r>
              <a:rPr lang="en-GB" sz="500" dirty="0">
                <a:solidFill>
                  <a:srgbClr val="D4D4D4"/>
                </a:solidFill>
                <a:latin typeface="Roboto Mono" pitchFamily="2" charset="0"/>
                <a:ea typeface="Roboto Mono" pitchFamily="2" charset="0"/>
              </a:rPr>
              <a:t>b</a:t>
            </a:r>
            <a:r>
              <a:rPr lang="en-GB" sz="500" dirty="0">
                <a:solidFill>
                  <a:srgbClr val="B5CEA8"/>
                </a:solidFill>
                <a:latin typeface="Roboto Mono" pitchFamily="2" charset="0"/>
                <a:ea typeface="Roboto Mono" pitchFamily="2" charset="0"/>
              </a:rPr>
              <a:t>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5d6457cb-df4d-4def-a3f2-9529efe0e982</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endParaRPr lang="en-GB" sz="500" b="0" dirty="0">
              <a:solidFill>
                <a:srgbClr val="D4D4D4"/>
              </a:solidFill>
              <a:effectLst/>
              <a:latin typeface="Roboto Mono" pitchFamily="2" charset="0"/>
              <a:ea typeface="Roboto Mono" pitchFamily="2" charset="0"/>
            </a:endParaRPr>
          </a:p>
        </p:txBody>
      </p:sp>
      <p:sp>
        <p:nvSpPr>
          <p:cNvPr id="4" name="TextBox 3">
            <a:extLst>
              <a:ext uri="{FF2B5EF4-FFF2-40B4-BE49-F238E27FC236}">
                <a16:creationId xmlns:a16="http://schemas.microsoft.com/office/drawing/2014/main" id="{13ED6E5F-1A59-2E45-9520-377BD3178426}"/>
              </a:ext>
            </a:extLst>
          </p:cNvPr>
          <p:cNvSpPr txBox="1"/>
          <p:nvPr/>
        </p:nvSpPr>
        <p:spPr>
          <a:xfrm>
            <a:off x="263309" y="239371"/>
            <a:ext cx="484459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Track Data (in RDF Turtle)</a:t>
            </a:r>
          </a:p>
        </p:txBody>
      </p:sp>
      <p:sp>
        <p:nvSpPr>
          <p:cNvPr id="3" name="Rectangle 2">
            <a:extLst>
              <a:ext uri="{FF2B5EF4-FFF2-40B4-BE49-F238E27FC236}">
                <a16:creationId xmlns:a16="http://schemas.microsoft.com/office/drawing/2014/main" id="{9288B2C9-F244-0B4A-ADA7-8CD9D9646685}"/>
              </a:ext>
            </a:extLst>
          </p:cNvPr>
          <p:cNvSpPr/>
          <p:nvPr/>
        </p:nvSpPr>
        <p:spPr>
          <a:xfrm>
            <a:off x="7136860" y="3633436"/>
            <a:ext cx="4541221" cy="3093154"/>
          </a:xfrm>
          <a:prstGeom prst="rect">
            <a:avLst/>
          </a:prstGeom>
          <a:solidFill>
            <a:schemeClr val="tx1">
              <a:lumMod val="85000"/>
              <a:lumOff val="15000"/>
            </a:schemeClr>
          </a:solidFill>
        </p:spPr>
        <p:txBody>
          <a:bodyPr wrap="square">
            <a:spAutoFit/>
          </a:bodyPr>
          <a:lstStyle/>
          <a:p>
            <a:r>
              <a:rPr lang="en-GB" sz="500" dirty="0">
                <a:solidFill>
                  <a:srgbClr val="6A9955"/>
                </a:solidFill>
                <a:latin typeface="Roboto Mono" pitchFamily="2" charset="0"/>
                <a:ea typeface="Roboto Mono" pitchFamily="2" charset="0"/>
              </a:rPr>
              <a:t>#"timestamp": "2017-01-05T00:02:09", "coordinates": ["38.03650",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e93120b6-42cf-4794-8479-dee9ec54a87f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"2017-01-05T00:02:09"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58bda6fb-a23f-4eb1-be36-519f062b5817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"2017-01-05T00:03:10", "coordinates": ["38.03653", "-122.12245"]</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9878c574-cf82-4180-adcd-6776ddea8450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"2017-01-05T00:03:10"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8c674432-1711-4b68-9955-fe6b27ab3d70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p:txBody>
      </p:sp>
    </p:spTree>
    <p:extLst>
      <p:ext uri="{BB962C8B-B14F-4D97-AF65-F5344CB8AC3E}">
        <p14:creationId xmlns:p14="http://schemas.microsoft.com/office/powerpoint/2010/main" val="99883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73586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Observation of measures / characteristics</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8" name="Rectangle 7">
            <a:extLst>
              <a:ext uri="{FF2B5EF4-FFF2-40B4-BE49-F238E27FC236}">
                <a16:creationId xmlns:a16="http://schemas.microsoft.com/office/drawing/2014/main" id="{CFC014C3-E593-2845-9D22-C4139C410192}"/>
              </a:ext>
            </a:extLst>
          </p:cNvPr>
          <p:cNvSpPr/>
          <p:nvPr/>
        </p:nvSpPr>
        <p:spPr>
          <a:xfrm>
            <a:off x="5199154" y="196763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Observation Diagram">
            <a:extLst>
              <a:ext uri="{FF2B5EF4-FFF2-40B4-BE49-F238E27FC236}">
                <a16:creationId xmlns:a16="http://schemas.microsoft.com/office/drawing/2014/main" id="{276BB25F-CD26-474A-AF9F-9C3B1A42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4" b="45946"/>
          <a:stretch/>
        </p:blipFill>
        <p:spPr bwMode="auto">
          <a:xfrm>
            <a:off x="114899" y="936368"/>
            <a:ext cx="5002869" cy="37430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90077366-DB1C-A048-A066-00C3C4484D7E}"/>
              </a:ext>
            </a:extLst>
          </p:cNvPr>
          <p:cNvSpPr/>
          <p:nvPr/>
        </p:nvSpPr>
        <p:spPr>
          <a:xfrm>
            <a:off x="3174069" y="2807870"/>
            <a:ext cx="789927" cy="246513"/>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Measurement</a:t>
            </a:r>
          </a:p>
        </p:txBody>
      </p:sp>
      <p:sp>
        <p:nvSpPr>
          <p:cNvPr id="14" name="Triangle 13">
            <a:extLst>
              <a:ext uri="{FF2B5EF4-FFF2-40B4-BE49-F238E27FC236}">
                <a16:creationId xmlns:a16="http://schemas.microsoft.com/office/drawing/2014/main" id="{3D35C9A0-C3BE-B541-8754-CDD8BB504C63}"/>
              </a:ext>
            </a:extLst>
          </p:cNvPr>
          <p:cNvSpPr/>
          <p:nvPr/>
        </p:nvSpPr>
        <p:spPr>
          <a:xfrm>
            <a:off x="3533837"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Elbow Connector 14">
            <a:extLst>
              <a:ext uri="{FF2B5EF4-FFF2-40B4-BE49-F238E27FC236}">
                <a16:creationId xmlns:a16="http://schemas.microsoft.com/office/drawing/2014/main" id="{3EC6FAF9-9917-1E41-A859-FF6870701D80}"/>
              </a:ext>
            </a:extLst>
          </p:cNvPr>
          <p:cNvCxnSpPr>
            <a:cxnSpLocks/>
            <a:stCxn id="14" idx="3"/>
            <a:endCxn id="13" idx="0"/>
          </p:cNvCxnSpPr>
          <p:nvPr/>
        </p:nvCxnSpPr>
        <p:spPr>
          <a:xfrm rot="5400000">
            <a:off x="3395647" y="2634128"/>
            <a:ext cx="347129" cy="355"/>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a:extLst>
              <a:ext uri="{FF2B5EF4-FFF2-40B4-BE49-F238E27FC236}">
                <a16:creationId xmlns:a16="http://schemas.microsoft.com/office/drawing/2014/main" id="{D87751CF-76EA-E145-8B7A-3A6AC9EBC3B0}"/>
              </a:ext>
            </a:extLst>
          </p:cNvPr>
          <p:cNvSpPr/>
          <p:nvPr/>
        </p:nvSpPr>
        <p:spPr>
          <a:xfrm>
            <a:off x="7229825" y="2105955"/>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Characteristic</a:t>
            </a:r>
          </a:p>
        </p:txBody>
      </p:sp>
      <p:sp>
        <p:nvSpPr>
          <p:cNvPr id="23" name="Rounded Rectangle 22">
            <a:extLst>
              <a:ext uri="{FF2B5EF4-FFF2-40B4-BE49-F238E27FC236}">
                <a16:creationId xmlns:a16="http://schemas.microsoft.com/office/drawing/2014/main" id="{83A7D929-ACE7-2646-9AA8-685B26CEC5C0}"/>
              </a:ext>
            </a:extLst>
          </p:cNvPr>
          <p:cNvSpPr/>
          <p:nvPr/>
        </p:nvSpPr>
        <p:spPr>
          <a:xfrm>
            <a:off x="5484127" y="2105955"/>
            <a:ext cx="1030096" cy="2465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objectPropery</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err="1">
                <a:solidFill>
                  <a:schemeClr val="tx1">
                    <a:lumMod val="65000"/>
                    <a:lumOff val="35000"/>
                  </a:schemeClr>
                </a:solidFill>
                <a:latin typeface="Consolas" panose="020B0609020204030204" pitchFamily="49" charset="0"/>
                <a:cs typeface="Consolas" panose="020B0609020204030204" pitchFamily="49" charset="0"/>
              </a:rPr>
              <a:t>observedCharacteristic</a:t>
            </a:r>
            <a:endParaRPr lang="en-GB" sz="5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1DDE78C0-803E-4D44-AB07-87DEBEBC33A9}"/>
              </a:ext>
            </a:extLst>
          </p:cNvPr>
          <p:cNvSpPr/>
          <p:nvPr/>
        </p:nvSpPr>
        <p:spPr>
          <a:xfrm>
            <a:off x="7229825" y="2726403"/>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a:t>
            </a:r>
          </a:p>
        </p:txBody>
      </p:sp>
      <p:sp>
        <p:nvSpPr>
          <p:cNvPr id="25" name="Triangle 24">
            <a:extLst>
              <a:ext uri="{FF2B5EF4-FFF2-40B4-BE49-F238E27FC236}">
                <a16:creationId xmlns:a16="http://schemas.microsoft.com/office/drawing/2014/main" id="{714253E1-4696-554B-A4AE-58F503C69A72}"/>
              </a:ext>
            </a:extLst>
          </p:cNvPr>
          <p:cNvSpPr/>
          <p:nvPr/>
        </p:nvSpPr>
        <p:spPr>
          <a:xfrm>
            <a:off x="7587998"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25">
            <a:extLst>
              <a:ext uri="{FF2B5EF4-FFF2-40B4-BE49-F238E27FC236}">
                <a16:creationId xmlns:a16="http://schemas.microsoft.com/office/drawing/2014/main" id="{1B1A7B02-FA47-504D-977C-A9AD5942E3FC}"/>
              </a:ext>
            </a:extLst>
          </p:cNvPr>
          <p:cNvCxnSpPr>
            <a:cxnSpLocks/>
            <a:stCxn id="25" idx="3"/>
            <a:endCxn id="24" idx="0"/>
          </p:cNvCxnSpPr>
          <p:nvPr/>
        </p:nvCxnSpPr>
        <p:spPr>
          <a:xfrm rot="16200000" flipH="1">
            <a:off x="7491338" y="2592952"/>
            <a:ext cx="265662" cy="1240"/>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C8A4FF2-64D1-6E40-B87D-F33E93D8E611}"/>
              </a:ext>
            </a:extLst>
          </p:cNvPr>
          <p:cNvCxnSpPr>
            <a:cxnSpLocks/>
            <a:stCxn id="23" idx="1"/>
          </p:cNvCxnSpPr>
          <p:nvPr/>
        </p:nvCxnSpPr>
        <p:spPr>
          <a:xfrm flipH="1" flipV="1">
            <a:off x="5012444" y="2229211"/>
            <a:ext cx="471683" cy="1"/>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D9B922-55D3-4540-895C-AAFB8AEE0845}"/>
              </a:ext>
            </a:extLst>
          </p:cNvPr>
          <p:cNvSpPr txBox="1"/>
          <p:nvPr/>
        </p:nvSpPr>
        <p:spPr>
          <a:xfrm>
            <a:off x="4974145" y="2245710"/>
            <a:ext cx="593641"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cxnSp>
        <p:nvCxnSpPr>
          <p:cNvPr id="32" name="Straight Arrow Connector 31">
            <a:extLst>
              <a:ext uri="{FF2B5EF4-FFF2-40B4-BE49-F238E27FC236}">
                <a16:creationId xmlns:a16="http://schemas.microsoft.com/office/drawing/2014/main" id="{662A030E-BCBE-9B44-B16C-AAE80C0DC721}"/>
              </a:ext>
            </a:extLst>
          </p:cNvPr>
          <p:cNvCxnSpPr>
            <a:cxnSpLocks/>
            <a:stCxn id="23" idx="3"/>
            <a:endCxn id="21" idx="1"/>
          </p:cNvCxnSpPr>
          <p:nvPr/>
        </p:nvCxnSpPr>
        <p:spPr>
          <a:xfrm>
            <a:off x="6514223" y="2229212"/>
            <a:ext cx="715602" cy="0"/>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6A0455-EC22-5840-9A0E-53E2FC972EBA}"/>
              </a:ext>
            </a:extLst>
          </p:cNvPr>
          <p:cNvSpPr txBox="1"/>
          <p:nvPr/>
        </p:nvSpPr>
        <p:spPr>
          <a:xfrm>
            <a:off x="3788448" y="3169721"/>
            <a:ext cx="6439100" cy="1107996"/>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All this does is add a Measurement event class and an </a:t>
            </a:r>
            <a:r>
              <a:rPr lang="en-GB" dirty="0" err="1">
                <a:latin typeface="Roboto" panose="02000000000000000000" pitchFamily="2" charset="0"/>
                <a:ea typeface="Roboto" panose="02000000000000000000" pitchFamily="2" charset="0"/>
              </a:rPr>
              <a:t>observedCharacteristic</a:t>
            </a:r>
            <a:r>
              <a:rPr lang="en-GB" dirty="0">
                <a:latin typeface="Roboto" panose="02000000000000000000" pitchFamily="2" charset="0"/>
                <a:ea typeface="Roboto" panose="02000000000000000000" pitchFamily="2" charset="0"/>
              </a:rPr>
              <a:t> predicate to link a characteristic or Measure to an Observed state</a:t>
            </a:r>
          </a:p>
          <a:p>
            <a:endParaRPr lang="en-GB" sz="1200" dirty="0"/>
          </a:p>
        </p:txBody>
      </p:sp>
    </p:spTree>
    <p:extLst>
      <p:ext uri="{BB962C8B-B14F-4D97-AF65-F5344CB8AC3E}">
        <p14:creationId xmlns:p14="http://schemas.microsoft.com/office/powerpoint/2010/main" val="516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51946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Course over Ground, Speed over Ground</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pic>
        <p:nvPicPr>
          <p:cNvPr id="1026" name="Picture 2" descr="Characteristics and Measures Diagram">
            <a:extLst>
              <a:ext uri="{FF2B5EF4-FFF2-40B4-BE49-F238E27FC236}">
                <a16:creationId xmlns:a16="http://schemas.microsoft.com/office/drawing/2014/main" id="{BA88BC26-6FB1-7A4D-9550-9E5B492BC3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a:stretch/>
        </p:blipFill>
        <p:spPr bwMode="auto">
          <a:xfrm>
            <a:off x="762363" y="762041"/>
            <a:ext cx="4534415" cy="48072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DA3E1FC-52C4-FF4B-B868-5BA67CDD348E}"/>
              </a:ext>
            </a:extLst>
          </p:cNvPr>
          <p:cNvSpPr/>
          <p:nvPr/>
        </p:nvSpPr>
        <p:spPr>
          <a:xfrm>
            <a:off x="132264" y="915240"/>
            <a:ext cx="974116" cy="264202"/>
          </a:xfrm>
          <a:prstGeom prst="roundRect">
            <a:avLst/>
          </a:prstGeom>
          <a:solidFill>
            <a:srgbClr val="00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ClassOfMeasure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7623ED71-5314-C44C-8461-E49B15248346}"/>
              </a:ext>
            </a:extLst>
          </p:cNvPr>
          <p:cNvCxnSpPr>
            <a:cxnSpLocks/>
            <a:stCxn id="9" idx="3"/>
            <a:endCxn id="5" idx="2"/>
          </p:cNvCxnSpPr>
          <p:nvPr/>
        </p:nvCxnSpPr>
        <p:spPr>
          <a:xfrm flipH="1" flipV="1">
            <a:off x="619322" y="1179442"/>
            <a:ext cx="361825" cy="1630783"/>
          </a:xfrm>
          <a:prstGeom prst="bentConnector4">
            <a:avLst>
              <a:gd name="adj1" fmla="val 99059"/>
              <a:gd name="adj2" fmla="val 52359"/>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3FF4B7-1882-1445-9AC4-F3FA4EE0D2F6}"/>
              </a:ext>
            </a:extLst>
          </p:cNvPr>
          <p:cNvSpPr txBox="1"/>
          <p:nvPr/>
        </p:nvSpPr>
        <p:spPr>
          <a:xfrm>
            <a:off x="400539" y="2733281"/>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powertype</a:t>
            </a:r>
            <a:r>
              <a:rPr lang="en-GB" sz="400" dirty="0">
                <a:latin typeface="Roboto Mono" pitchFamily="2" charset="0"/>
                <a:ea typeface="Roboto Mono" pitchFamily="2" charset="0"/>
              </a:rPr>
              <a:t>&gt;&gt;</a:t>
            </a:r>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Addition of </a:t>
            </a:r>
            <a:r>
              <a:rPr lang="en-GB" dirty="0" err="1">
                <a:latin typeface="Roboto" panose="02000000000000000000" pitchFamily="2" charset="0"/>
                <a:ea typeface="Roboto" panose="02000000000000000000" pitchFamily="2" charset="0"/>
              </a:rPr>
              <a:t>ClassOfMeasure</a:t>
            </a:r>
            <a:r>
              <a:rPr lang="en-GB" dirty="0">
                <a:latin typeface="Roboto" panose="02000000000000000000" pitchFamily="2" charset="0"/>
                <a:ea typeface="Roboto" panose="02000000000000000000" pitchFamily="2" charset="0"/>
              </a:rPr>
              <a:t> </a:t>
            </a:r>
            <a:r>
              <a:rPr lang="en-GB" dirty="0" err="1">
                <a:latin typeface="Roboto" panose="02000000000000000000" pitchFamily="2" charset="0"/>
                <a:ea typeface="Roboto" panose="02000000000000000000" pitchFamily="2" charset="0"/>
              </a:rPr>
              <a:t>powertype</a:t>
            </a:r>
            <a:r>
              <a:rPr lang="en-GB" dirty="0">
                <a:latin typeface="Roboto" panose="02000000000000000000" pitchFamily="2" charset="0"/>
                <a:ea typeface="Roboto" panose="02000000000000000000" pitchFamily="2" charset="0"/>
              </a:rPr>
              <a:t> allows for new measures to be added without having to use subtype in your data. In the case of course and speed, there is no need to add them to the model (unless someone decides they need to be standard measures). Example would be:</a:t>
            </a:r>
            <a:endParaRPr lang="en-GB" dirty="0"/>
          </a:p>
          <a:p>
            <a:endParaRPr lang="en-GB" sz="1200" dirty="0"/>
          </a:p>
        </p:txBody>
      </p:sp>
      <p:sp>
        <p:nvSpPr>
          <p:cNvPr id="12" name="TextBox 11">
            <a:extLst>
              <a:ext uri="{FF2B5EF4-FFF2-40B4-BE49-F238E27FC236}">
                <a16:creationId xmlns:a16="http://schemas.microsoft.com/office/drawing/2014/main" id="{EB2A2273-0C26-E242-8C47-B7C35B2D1A96}"/>
              </a:ext>
            </a:extLst>
          </p:cNvPr>
          <p:cNvSpPr txBox="1"/>
          <p:nvPr/>
        </p:nvSpPr>
        <p:spPr>
          <a:xfrm>
            <a:off x="5399953" y="2667318"/>
            <a:ext cx="6782813" cy="2377574"/>
          </a:xfrm>
          <a:prstGeom prst="rect">
            <a:avLst/>
          </a:prstGeom>
          <a:noFill/>
        </p:spPr>
        <p:txBody>
          <a:bodyPr wrap="square" rtlCol="0">
            <a:spAutoFit/>
          </a:bodyPr>
          <a:lstStyle/>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degreesNorth</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ies:UnitOfMeasure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&lt;course&gt;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ies:ClassOfMeasure</a:t>
            </a:r>
            <a:r>
              <a:rPr lang="en-GB" sz="1050" dirty="0">
                <a:latin typeface="Roboto Mono" pitchFamily="2" charset="0"/>
                <a:ea typeface="Roboto Mono" pitchFamily="2" charset="0"/>
              </a:rPr>
              <a:t> .</a:t>
            </a: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&lt;x&gt;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ies:LocationTransponder</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ies:ObservedTarget</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ies:isParticipationOf</a:t>
            </a:r>
            <a:r>
              <a:rPr lang="en-GB" sz="1050" dirty="0">
                <a:latin typeface="Roboto Mono" pitchFamily="2" charset="0"/>
                <a:ea typeface="Roboto Mono" pitchFamily="2" charset="0"/>
              </a:rPr>
              <a:t>		&lt;x&gt;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ies:isParticipationIn</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xObservation</a:t>
            </a:r>
            <a:r>
              <a:rPr lang="en-GB" sz="1050" dirty="0">
                <a:latin typeface="Roboto Mono" pitchFamily="2" charset="0"/>
                <a:ea typeface="Roboto Mono" pitchFamily="2" charset="0"/>
              </a:rPr>
              <a:t>&gt;</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ies:observedCharacteristic</a:t>
            </a:r>
            <a:r>
              <a:rPr lang="en-GB" sz="1050" dirty="0">
                <a:latin typeface="Roboto Mono" pitchFamily="2" charset="0"/>
                <a:ea typeface="Roboto Mono" pitchFamily="2" charset="0"/>
              </a:rPr>
              <a:t>	&lt;y&gt;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&lt;course&gt;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ies:hasValue</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ies:MeasureValue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ies:representationValue</a:t>
            </a:r>
            <a:r>
              <a:rPr lang="en-GB" sz="1050" dirty="0">
                <a:latin typeface="Roboto Mono" pitchFamily="2" charset="0"/>
                <a:ea typeface="Roboto Mono" pitchFamily="2" charset="0"/>
              </a:rPr>
              <a:t>		“90”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ies:measureUnit</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degNorth</a:t>
            </a:r>
            <a:r>
              <a:rPr lang="en-GB" sz="1050" dirty="0">
                <a:latin typeface="Roboto Mono" pitchFamily="2" charset="0"/>
                <a:ea typeface="Roboto Mono" pitchFamily="2" charset="0"/>
              </a:rPr>
              <a:t>&gt;.</a:t>
            </a:r>
          </a:p>
          <a:p>
            <a:endParaRPr lang="en-GB" sz="1200" dirty="0"/>
          </a:p>
        </p:txBody>
      </p:sp>
      <p:sp>
        <p:nvSpPr>
          <p:cNvPr id="19" name="Oval 18">
            <a:extLst>
              <a:ext uri="{FF2B5EF4-FFF2-40B4-BE49-F238E27FC236}">
                <a16:creationId xmlns:a16="http://schemas.microsoft.com/office/drawing/2014/main" id="{43661425-1F9D-8C4A-82F9-6D4E20B046C8}"/>
              </a:ext>
            </a:extLst>
          </p:cNvPr>
          <p:cNvSpPr/>
          <p:nvPr/>
        </p:nvSpPr>
        <p:spPr>
          <a:xfrm>
            <a:off x="4817924" y="518301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20" name="TextBox 19">
            <a:extLst>
              <a:ext uri="{FF2B5EF4-FFF2-40B4-BE49-F238E27FC236}">
                <a16:creationId xmlns:a16="http://schemas.microsoft.com/office/drawing/2014/main" id="{2FB9C00F-3617-114B-B03F-AD5F8116F4BF}"/>
              </a:ext>
            </a:extLst>
          </p:cNvPr>
          <p:cNvSpPr txBox="1"/>
          <p:nvPr/>
        </p:nvSpPr>
        <p:spPr>
          <a:xfrm>
            <a:off x="4483366" y="533227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&lt;x&gt;</a:t>
            </a:r>
          </a:p>
        </p:txBody>
      </p:sp>
      <p:sp>
        <p:nvSpPr>
          <p:cNvPr id="21" name="Oval 20">
            <a:extLst>
              <a:ext uri="{FF2B5EF4-FFF2-40B4-BE49-F238E27FC236}">
                <a16:creationId xmlns:a16="http://schemas.microsoft.com/office/drawing/2014/main" id="{3024F117-47F6-C94B-A17B-45753252568C}"/>
              </a:ext>
            </a:extLst>
          </p:cNvPr>
          <p:cNvSpPr/>
          <p:nvPr/>
        </p:nvSpPr>
        <p:spPr>
          <a:xfrm>
            <a:off x="6827260" y="518301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22" name="TextBox 21">
            <a:extLst>
              <a:ext uri="{FF2B5EF4-FFF2-40B4-BE49-F238E27FC236}">
                <a16:creationId xmlns:a16="http://schemas.microsoft.com/office/drawing/2014/main" id="{6777364E-7E40-0E49-9F42-5250A0AA112C}"/>
              </a:ext>
            </a:extLst>
          </p:cNvPr>
          <p:cNvSpPr txBox="1"/>
          <p:nvPr/>
        </p:nvSpPr>
        <p:spPr>
          <a:xfrm>
            <a:off x="6715844" y="5655259"/>
            <a:ext cx="80182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xObserved</a:t>
            </a:r>
            <a:r>
              <a:rPr lang="en-GB" sz="800" u="sng" dirty="0">
                <a:solidFill>
                  <a:srgbClr val="0432FF"/>
                </a:solidFill>
                <a:latin typeface="Consolas" panose="020B0609020204030204" pitchFamily="49" charset="0"/>
                <a:cs typeface="Consolas" panose="020B0609020204030204" pitchFamily="49" charset="0"/>
              </a:rPr>
              <a:t>&gt;</a:t>
            </a:r>
          </a:p>
        </p:txBody>
      </p:sp>
      <p:cxnSp>
        <p:nvCxnSpPr>
          <p:cNvPr id="23" name="Straight Arrow Connector 22">
            <a:extLst>
              <a:ext uri="{FF2B5EF4-FFF2-40B4-BE49-F238E27FC236}">
                <a16:creationId xmlns:a16="http://schemas.microsoft.com/office/drawing/2014/main" id="{FB9368C9-A308-6B41-AA9D-20E44C6F5B11}"/>
              </a:ext>
            </a:extLst>
          </p:cNvPr>
          <p:cNvCxnSpPr>
            <a:stCxn id="21" idx="2"/>
            <a:endCxn id="19" idx="6"/>
          </p:cNvCxnSpPr>
          <p:nvPr/>
        </p:nvCxnSpPr>
        <p:spPr>
          <a:xfrm flipH="1">
            <a:off x="5305604" y="5419823"/>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E71B99-72CB-1048-9237-94F9AEDD85FD}"/>
              </a:ext>
            </a:extLst>
          </p:cNvPr>
          <p:cNvSpPr txBox="1"/>
          <p:nvPr/>
        </p:nvSpPr>
        <p:spPr>
          <a:xfrm>
            <a:off x="5464386" y="5224551"/>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86E7140-D077-E745-A3DE-48DEE208AF2E}"/>
              </a:ext>
            </a:extLst>
          </p:cNvPr>
          <p:cNvSpPr/>
          <p:nvPr/>
        </p:nvSpPr>
        <p:spPr>
          <a:xfrm>
            <a:off x="4809098" y="589343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1D56F932-F4D3-DE47-B3F9-8AE8AEF4B6E7}"/>
              </a:ext>
            </a:extLst>
          </p:cNvPr>
          <p:cNvSpPr txBox="1"/>
          <p:nvPr/>
        </p:nvSpPr>
        <p:spPr>
          <a:xfrm rot="20956015">
            <a:off x="5409075" y="555253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9AFCCC02-B1F0-A64A-8A34-DF700FAC2621}"/>
              </a:ext>
            </a:extLst>
          </p:cNvPr>
          <p:cNvCxnSpPr>
            <a:cxnSpLocks/>
            <a:stCxn id="21" idx="3"/>
            <a:endCxn id="25" idx="7"/>
          </p:cNvCxnSpPr>
          <p:nvPr/>
        </p:nvCxnSpPr>
        <p:spPr>
          <a:xfrm flipH="1">
            <a:off x="5225359" y="5587270"/>
            <a:ext cx="1673320" cy="3755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240832-01CC-B64B-BE6A-FB90F63EB063}"/>
              </a:ext>
            </a:extLst>
          </p:cNvPr>
          <p:cNvSpPr txBox="1"/>
          <p:nvPr/>
        </p:nvSpPr>
        <p:spPr>
          <a:xfrm>
            <a:off x="4498916" y="6367047"/>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xObservation</a:t>
            </a:r>
            <a:r>
              <a:rPr lang="en-GB" sz="800" u="sng" dirty="0">
                <a:solidFill>
                  <a:srgbClr val="0432FF"/>
                </a:solidFill>
                <a:latin typeface="Consolas" panose="020B0609020204030204" pitchFamily="49" charset="0"/>
                <a:cs typeface="Consolas" panose="020B0609020204030204" pitchFamily="49" charset="0"/>
              </a:rPr>
              <a:t>&gt;</a:t>
            </a:r>
          </a:p>
        </p:txBody>
      </p:sp>
      <p:sp>
        <p:nvSpPr>
          <p:cNvPr id="41" name="Oval 40">
            <a:extLst>
              <a:ext uri="{FF2B5EF4-FFF2-40B4-BE49-F238E27FC236}">
                <a16:creationId xmlns:a16="http://schemas.microsoft.com/office/drawing/2014/main" id="{F7011AB8-41DD-EE4A-9CD7-BACC77C2ACE5}"/>
              </a:ext>
            </a:extLst>
          </p:cNvPr>
          <p:cNvSpPr/>
          <p:nvPr/>
        </p:nvSpPr>
        <p:spPr>
          <a:xfrm>
            <a:off x="8868219" y="6077939"/>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Me</a:t>
            </a:r>
          </a:p>
        </p:txBody>
      </p:sp>
      <p:cxnSp>
        <p:nvCxnSpPr>
          <p:cNvPr id="42" name="Straight Arrow Connector 41">
            <a:extLst>
              <a:ext uri="{FF2B5EF4-FFF2-40B4-BE49-F238E27FC236}">
                <a16:creationId xmlns:a16="http://schemas.microsoft.com/office/drawing/2014/main" id="{25855590-1F78-184F-9BF6-93DF4D99785A}"/>
              </a:ext>
            </a:extLst>
          </p:cNvPr>
          <p:cNvCxnSpPr>
            <a:cxnSpLocks/>
            <a:stCxn id="21" idx="5"/>
            <a:endCxn id="41" idx="1"/>
          </p:cNvCxnSpPr>
          <p:nvPr/>
        </p:nvCxnSpPr>
        <p:spPr>
          <a:xfrm>
            <a:off x="7243521" y="5587270"/>
            <a:ext cx="1696117" cy="5600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11BA23-6F5A-3341-98AA-D35E0770171C}"/>
              </a:ext>
            </a:extLst>
          </p:cNvPr>
          <p:cNvSpPr txBox="1"/>
          <p:nvPr/>
        </p:nvSpPr>
        <p:spPr>
          <a:xfrm rot="1159564">
            <a:off x="7343348" y="5693878"/>
            <a:ext cx="1643399"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ies:observedCharacteristic</a:t>
            </a:r>
            <a:endParaRPr lang="en-GB" sz="800" dirty="0">
              <a:latin typeface="Consolas" panose="020B0609020204030204" pitchFamily="49" charset="0"/>
              <a:cs typeface="Consolas" panose="020B0609020204030204" pitchFamily="49" charset="0"/>
            </a:endParaRPr>
          </a:p>
        </p:txBody>
      </p:sp>
      <p:sp>
        <p:nvSpPr>
          <p:cNvPr id="46" name="Oval 45">
            <a:extLst>
              <a:ext uri="{FF2B5EF4-FFF2-40B4-BE49-F238E27FC236}">
                <a16:creationId xmlns:a16="http://schemas.microsoft.com/office/drawing/2014/main" id="{C9A784AF-64AB-8746-9F9C-62BAE891C52F}"/>
              </a:ext>
            </a:extLst>
          </p:cNvPr>
          <p:cNvSpPr/>
          <p:nvPr/>
        </p:nvSpPr>
        <p:spPr>
          <a:xfrm>
            <a:off x="10492917" y="6097233"/>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err="1">
                <a:solidFill>
                  <a:schemeClr val="tx1">
                    <a:lumMod val="85000"/>
                    <a:lumOff val="15000"/>
                  </a:schemeClr>
                </a:solidFill>
                <a:latin typeface="Consolas" panose="020B0609020204030204" pitchFamily="49" charset="0"/>
                <a:cs typeface="Consolas" panose="020B0609020204030204" pitchFamily="49" charset="0"/>
              </a:rPr>
              <a:t>CoM</a:t>
            </a:r>
            <a:endParaRPr lang="en-GB" sz="1600"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50380CFD-578F-E24F-8707-B844F942BBCB}"/>
              </a:ext>
            </a:extLst>
          </p:cNvPr>
          <p:cNvCxnSpPr>
            <a:cxnSpLocks/>
            <a:stCxn id="41" idx="6"/>
            <a:endCxn id="46" idx="2"/>
          </p:cNvCxnSpPr>
          <p:nvPr/>
        </p:nvCxnSpPr>
        <p:spPr>
          <a:xfrm>
            <a:off x="9355899" y="6314745"/>
            <a:ext cx="1137018" cy="1929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41AF96-CC67-3741-8722-B19E52A867F8}"/>
              </a:ext>
            </a:extLst>
          </p:cNvPr>
          <p:cNvSpPr txBox="1"/>
          <p:nvPr/>
        </p:nvSpPr>
        <p:spPr>
          <a:xfrm>
            <a:off x="9252857" y="642135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&lt;y&gt;</a:t>
            </a:r>
          </a:p>
        </p:txBody>
      </p:sp>
      <p:sp>
        <p:nvSpPr>
          <p:cNvPr id="51" name="TextBox 50">
            <a:extLst>
              <a:ext uri="{FF2B5EF4-FFF2-40B4-BE49-F238E27FC236}">
                <a16:creationId xmlns:a16="http://schemas.microsoft.com/office/drawing/2014/main" id="{7A0D9002-52D2-1A4D-BAB9-CB641847310B}"/>
              </a:ext>
            </a:extLst>
          </p:cNvPr>
          <p:cNvSpPr txBox="1"/>
          <p:nvPr/>
        </p:nvSpPr>
        <p:spPr>
          <a:xfrm>
            <a:off x="10420003" y="6529075"/>
            <a:ext cx="63350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&lt;Course&gt;</a:t>
            </a:r>
          </a:p>
        </p:txBody>
      </p:sp>
      <p:sp>
        <p:nvSpPr>
          <p:cNvPr id="58" name="Oval 57">
            <a:extLst>
              <a:ext uri="{FF2B5EF4-FFF2-40B4-BE49-F238E27FC236}">
                <a16:creationId xmlns:a16="http://schemas.microsoft.com/office/drawing/2014/main" id="{0112EE92-6FA5-714B-869F-D5C901B78AD6}"/>
              </a:ext>
            </a:extLst>
          </p:cNvPr>
          <p:cNvSpPr/>
          <p:nvPr/>
        </p:nvSpPr>
        <p:spPr>
          <a:xfrm>
            <a:off x="8836596" y="5168460"/>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MV</a:t>
            </a:r>
          </a:p>
        </p:txBody>
      </p:sp>
      <p:cxnSp>
        <p:nvCxnSpPr>
          <p:cNvPr id="59" name="Straight Arrow Connector 58">
            <a:extLst>
              <a:ext uri="{FF2B5EF4-FFF2-40B4-BE49-F238E27FC236}">
                <a16:creationId xmlns:a16="http://schemas.microsoft.com/office/drawing/2014/main" id="{1FE0E0B6-6BFF-5648-91DA-43DA63241132}"/>
              </a:ext>
            </a:extLst>
          </p:cNvPr>
          <p:cNvCxnSpPr>
            <a:cxnSpLocks/>
            <a:stCxn id="41" idx="0"/>
            <a:endCxn id="58" idx="4"/>
          </p:cNvCxnSpPr>
          <p:nvPr/>
        </p:nvCxnSpPr>
        <p:spPr>
          <a:xfrm flipH="1" flipV="1">
            <a:off x="9080436" y="5642072"/>
            <a:ext cx="31623" cy="4358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B665C-9FA8-DE4E-BEC3-4F865917E76B}"/>
              </a:ext>
            </a:extLst>
          </p:cNvPr>
          <p:cNvSpPr txBox="1"/>
          <p:nvPr/>
        </p:nvSpPr>
        <p:spPr>
          <a:xfrm>
            <a:off x="9042656" y="575685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ies:hasValue</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01772042-F125-4A42-9215-E81C8A3DF37B}"/>
              </a:ext>
            </a:extLst>
          </p:cNvPr>
          <p:cNvCxnSpPr>
            <a:cxnSpLocks/>
            <a:stCxn id="58" idx="7"/>
          </p:cNvCxnSpPr>
          <p:nvPr/>
        </p:nvCxnSpPr>
        <p:spPr>
          <a:xfrm flipV="1">
            <a:off x="9252857" y="5150531"/>
            <a:ext cx="647726" cy="87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3056FB07-C9D2-754E-8503-2365F83BF598}"/>
              </a:ext>
            </a:extLst>
          </p:cNvPr>
          <p:cNvSpPr/>
          <p:nvPr/>
        </p:nvSpPr>
        <p:spPr>
          <a:xfrm>
            <a:off x="9740537" y="4922010"/>
            <a:ext cx="736099" cy="369332"/>
          </a:xfrm>
          <a:prstGeom prst="rect">
            <a:avLst/>
          </a:prstGeom>
        </p:spPr>
        <p:txBody>
          <a:bodyPr wrap="none">
            <a:spAutoFit/>
          </a:bodyPr>
          <a:lstStyle/>
          <a:p>
            <a:r>
              <a:rPr lang="en-GB" dirty="0">
                <a:latin typeface="Roboto Mono" pitchFamily="2" charset="0"/>
                <a:ea typeface="Roboto Mono" pitchFamily="2" charset="0"/>
              </a:rPr>
              <a:t>“90”</a:t>
            </a:r>
            <a:endParaRPr lang="en-GB" dirty="0"/>
          </a:p>
        </p:txBody>
      </p:sp>
      <p:cxnSp>
        <p:nvCxnSpPr>
          <p:cNvPr id="69" name="Straight Arrow Connector 68">
            <a:extLst>
              <a:ext uri="{FF2B5EF4-FFF2-40B4-BE49-F238E27FC236}">
                <a16:creationId xmlns:a16="http://schemas.microsoft.com/office/drawing/2014/main" id="{C3E72268-1743-1C44-9E3F-0400BACFD06C}"/>
              </a:ext>
            </a:extLst>
          </p:cNvPr>
          <p:cNvCxnSpPr>
            <a:cxnSpLocks/>
            <a:stCxn id="58" idx="6"/>
          </p:cNvCxnSpPr>
          <p:nvPr/>
        </p:nvCxnSpPr>
        <p:spPr>
          <a:xfrm>
            <a:off x="9324276" y="5405266"/>
            <a:ext cx="1168641" cy="2233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E257E7-ECE8-D84C-A2E5-9B9279FD1BAF}"/>
              </a:ext>
            </a:extLst>
          </p:cNvPr>
          <p:cNvSpPr/>
          <p:nvPr/>
        </p:nvSpPr>
        <p:spPr>
          <a:xfrm>
            <a:off x="10509180" y="5408936"/>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UoM</a:t>
            </a:r>
          </a:p>
        </p:txBody>
      </p:sp>
      <p:sp>
        <p:nvSpPr>
          <p:cNvPr id="73" name="TextBox 72">
            <a:extLst>
              <a:ext uri="{FF2B5EF4-FFF2-40B4-BE49-F238E27FC236}">
                <a16:creationId xmlns:a16="http://schemas.microsoft.com/office/drawing/2014/main" id="{633D1B0B-AA79-2140-95AA-6B077F886DF2}"/>
              </a:ext>
            </a:extLst>
          </p:cNvPr>
          <p:cNvSpPr txBox="1"/>
          <p:nvPr/>
        </p:nvSpPr>
        <p:spPr>
          <a:xfrm>
            <a:off x="10970621" y="5595315"/>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DegreesNorth</a:t>
            </a:r>
            <a:r>
              <a:rPr lang="en-GB" sz="800" u="sng" dirty="0">
                <a:solidFill>
                  <a:srgbClr val="0432FF"/>
                </a:solidFill>
                <a:latin typeface="Consolas" panose="020B0609020204030204" pitchFamily="49" charset="0"/>
                <a:cs typeface="Consolas" panose="020B0609020204030204" pitchFamily="49" charset="0"/>
              </a:rPr>
              <a:t>&gt;</a:t>
            </a:r>
          </a:p>
        </p:txBody>
      </p:sp>
      <p:sp>
        <p:nvSpPr>
          <p:cNvPr id="74" name="TextBox 73">
            <a:extLst>
              <a:ext uri="{FF2B5EF4-FFF2-40B4-BE49-F238E27FC236}">
                <a16:creationId xmlns:a16="http://schemas.microsoft.com/office/drawing/2014/main" id="{08869C99-9E82-6145-AB15-85F7FD1DB4FB}"/>
              </a:ext>
            </a:extLst>
          </p:cNvPr>
          <p:cNvSpPr txBox="1"/>
          <p:nvPr/>
        </p:nvSpPr>
        <p:spPr>
          <a:xfrm>
            <a:off x="8487720" y="5075295"/>
            <a:ext cx="52129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yVal</a:t>
            </a:r>
            <a:r>
              <a:rPr lang="en-GB" sz="800" u="sng" dirty="0">
                <a:solidFill>
                  <a:srgbClr val="0432FF"/>
                </a:solidFill>
                <a:latin typeface="Consolas" panose="020B0609020204030204" pitchFamily="49" charset="0"/>
                <a:cs typeface="Consolas" panose="020B0609020204030204" pitchFamily="49" charset="0"/>
              </a:rPr>
              <a:t>&gt;</a:t>
            </a:r>
          </a:p>
        </p:txBody>
      </p:sp>
      <p:sp>
        <p:nvSpPr>
          <p:cNvPr id="39" name="Rounded Rectangle 38">
            <a:extLst>
              <a:ext uri="{FF2B5EF4-FFF2-40B4-BE49-F238E27FC236}">
                <a16:creationId xmlns:a16="http://schemas.microsoft.com/office/drawing/2014/main" id="{DF8B4F46-DA45-2E4C-8E10-840945DA0BF8}"/>
              </a:ext>
            </a:extLst>
          </p:cNvPr>
          <p:cNvSpPr/>
          <p:nvPr/>
        </p:nvSpPr>
        <p:spPr>
          <a:xfrm>
            <a:off x="94393" y="3489106"/>
            <a:ext cx="974116" cy="264202"/>
          </a:xfrm>
          <a:prstGeom prst="roundRect">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bg1"/>
                </a:solidFill>
                <a:latin typeface="Consolas" panose="020B0609020204030204" pitchFamily="49" charset="0"/>
                <a:cs typeface="Consolas" panose="020B0609020204030204" pitchFamily="49" charset="0"/>
              </a:rPr>
              <a:t>&lt;&lt;</a:t>
            </a:r>
            <a:r>
              <a:rPr lang="en-GB" sz="600" b="1" dirty="0" err="1">
                <a:solidFill>
                  <a:schemeClr val="bg1"/>
                </a:solidFill>
                <a:latin typeface="Consolas" panose="020B0609020204030204" pitchFamily="49" charset="0"/>
                <a:cs typeface="Consolas" panose="020B0609020204030204" pitchFamily="49" charset="0"/>
              </a:rPr>
              <a:t>objectProperty</a:t>
            </a:r>
            <a:r>
              <a:rPr lang="en-GB" sz="600" b="1" dirty="0">
                <a:solidFill>
                  <a:schemeClr val="bg1"/>
                </a:solidFill>
                <a:latin typeface="Consolas" panose="020B0609020204030204" pitchFamily="49" charset="0"/>
                <a:cs typeface="Consolas" panose="020B0609020204030204" pitchFamily="49" charset="0"/>
              </a:rPr>
              <a:t>&gt;&gt;</a:t>
            </a:r>
          </a:p>
          <a:p>
            <a:pPr algn="ctr"/>
            <a:r>
              <a:rPr lang="en-GB" sz="600" b="1" dirty="0" err="1">
                <a:solidFill>
                  <a:schemeClr val="bg1"/>
                </a:solidFill>
                <a:latin typeface="Consolas" panose="020B0609020204030204" pitchFamily="49" charset="0"/>
                <a:cs typeface="Consolas" panose="020B0609020204030204" pitchFamily="49" charset="0"/>
              </a:rPr>
              <a:t>measureClass</a:t>
            </a:r>
            <a:endParaRPr lang="en-GB" sz="600" b="1" dirty="0">
              <a:solidFill>
                <a:schemeClr val="bg1"/>
              </a:solidFill>
              <a:latin typeface="Consolas" panose="020B0609020204030204" pitchFamily="49" charset="0"/>
              <a:cs typeface="Consolas" panose="020B0609020204030204" pitchFamily="49" charset="0"/>
            </a:endParaRPr>
          </a:p>
        </p:txBody>
      </p:sp>
      <p:cxnSp>
        <p:nvCxnSpPr>
          <p:cNvPr id="40" name="Straight Arrow Connector 5">
            <a:extLst>
              <a:ext uri="{FF2B5EF4-FFF2-40B4-BE49-F238E27FC236}">
                <a16:creationId xmlns:a16="http://schemas.microsoft.com/office/drawing/2014/main" id="{A99551CB-A2EB-4D45-A956-3D3AD2DD7820}"/>
              </a:ext>
            </a:extLst>
          </p:cNvPr>
          <p:cNvCxnSpPr>
            <a:cxnSpLocks/>
          </p:cNvCxnSpPr>
          <p:nvPr/>
        </p:nvCxnSpPr>
        <p:spPr>
          <a:xfrm flipV="1">
            <a:off x="990382" y="3073530"/>
            <a:ext cx="0" cy="41557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5">
            <a:extLst>
              <a:ext uri="{FF2B5EF4-FFF2-40B4-BE49-F238E27FC236}">
                <a16:creationId xmlns:a16="http://schemas.microsoft.com/office/drawing/2014/main" id="{C0793C86-B05E-0D48-BBFA-6B770952E1C4}"/>
              </a:ext>
            </a:extLst>
          </p:cNvPr>
          <p:cNvCxnSpPr>
            <a:cxnSpLocks/>
          </p:cNvCxnSpPr>
          <p:nvPr/>
        </p:nvCxnSpPr>
        <p:spPr>
          <a:xfrm flipV="1">
            <a:off x="334153" y="1179442"/>
            <a:ext cx="0" cy="230966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8566CD5-1468-6D4B-BB24-3B2B0C61B336}"/>
              </a:ext>
            </a:extLst>
          </p:cNvPr>
          <p:cNvSpPr txBox="1"/>
          <p:nvPr/>
        </p:nvSpPr>
        <p:spPr>
          <a:xfrm>
            <a:off x="219626" y="3168193"/>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49" name="TextBox 48">
            <a:extLst>
              <a:ext uri="{FF2B5EF4-FFF2-40B4-BE49-F238E27FC236}">
                <a16:creationId xmlns:a16="http://schemas.microsoft.com/office/drawing/2014/main" id="{5E1879BC-1E1F-B442-A648-0651BD0F52ED}"/>
              </a:ext>
            </a:extLst>
          </p:cNvPr>
          <p:cNvSpPr txBox="1"/>
          <p:nvPr/>
        </p:nvSpPr>
        <p:spPr>
          <a:xfrm>
            <a:off x="536043" y="3330598"/>
            <a:ext cx="611065"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19757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691727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Alternate Coordinate Systems – using EPSG codes</a:t>
            </a:r>
          </a:p>
        </p:txBody>
      </p:sp>
      <p:sp>
        <p:nvSpPr>
          <p:cNvPr id="3" name="TextBox 2">
            <a:extLst>
              <a:ext uri="{FF2B5EF4-FFF2-40B4-BE49-F238E27FC236}">
                <a16:creationId xmlns:a16="http://schemas.microsoft.com/office/drawing/2014/main" id="{3FDC0FDE-935F-C448-8E45-9B1D467519F6}"/>
              </a:ext>
            </a:extLst>
          </p:cNvPr>
          <p:cNvSpPr txBox="1"/>
          <p:nvPr/>
        </p:nvSpPr>
        <p:spPr>
          <a:xfrm>
            <a:off x="6573040" y="686983"/>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5" name="Rounded Rectangle 4">
            <a:extLst>
              <a:ext uri="{FF2B5EF4-FFF2-40B4-BE49-F238E27FC236}">
                <a16:creationId xmlns:a16="http://schemas.microsoft.com/office/drawing/2014/main" id="{CDA3E1FC-52C4-FF4B-B868-5BA67CDD348E}"/>
              </a:ext>
            </a:extLst>
          </p:cNvPr>
          <p:cNvSpPr/>
          <p:nvPr/>
        </p:nvSpPr>
        <p:spPr>
          <a:xfrm>
            <a:off x="3201009" y="4300735"/>
            <a:ext cx="1126831" cy="1190452"/>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EpsgGeoPoint</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Representation</a:t>
            </a:r>
          </a:p>
        </p:txBody>
      </p: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Some of the track analytics apps use varying coordinate systems. EPSG has categorised a huge number of these coordinate systems and mapped them onto between 2 and 4 parameters, so we are proposing to capture this in IES.</a:t>
            </a:r>
            <a:endParaRPr lang="en-GB" dirty="0"/>
          </a:p>
          <a:p>
            <a:endParaRPr lang="en-GB" sz="1200" dirty="0"/>
          </a:p>
        </p:txBody>
      </p:sp>
      <p:pic>
        <p:nvPicPr>
          <p:cNvPr id="4" name="Picture 2" descr="Location Diagram">
            <a:extLst>
              <a:ext uri="{FF2B5EF4-FFF2-40B4-BE49-F238E27FC236}">
                <a16:creationId xmlns:a16="http://schemas.microsoft.com/office/drawing/2014/main" id="{959D5FF5-71C7-D947-B4E0-571232AB0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7512"/>
          <a:stretch/>
        </p:blipFill>
        <p:spPr bwMode="auto">
          <a:xfrm>
            <a:off x="267880" y="701036"/>
            <a:ext cx="4645025" cy="35996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9E0E67A3-55C9-CB42-9243-EE0CF3C22B1F}"/>
              </a:ext>
            </a:extLst>
          </p:cNvPr>
          <p:cNvCxnSpPr>
            <a:cxnSpLocks/>
            <a:stCxn id="14" idx="1"/>
          </p:cNvCxnSpPr>
          <p:nvPr/>
        </p:nvCxnSpPr>
        <p:spPr>
          <a:xfrm rot="10800000" flipH="1" flipV="1">
            <a:off x="2070991" y="3702083"/>
            <a:ext cx="1130017" cy="760285"/>
          </a:xfrm>
          <a:prstGeom prst="bentConnector3">
            <a:avLst>
              <a:gd name="adj1" fmla="val -2023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39FCEC-6115-7D48-95C0-B018C21323B2}"/>
              </a:ext>
            </a:extLst>
          </p:cNvPr>
          <p:cNvSpPr/>
          <p:nvPr/>
        </p:nvSpPr>
        <p:spPr>
          <a:xfrm>
            <a:off x="2070992" y="3667485"/>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9D111DB-0E10-0442-8E78-B14B51473B5C}"/>
              </a:ext>
            </a:extLst>
          </p:cNvPr>
          <p:cNvSpPr txBox="1"/>
          <p:nvPr/>
        </p:nvSpPr>
        <p:spPr>
          <a:xfrm>
            <a:off x="2160358" y="4335333"/>
            <a:ext cx="732893"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isIdentifiedBy</a:t>
            </a:r>
            <a:r>
              <a:rPr lang="en-GB" sz="400" dirty="0">
                <a:latin typeface="Roboto Mono" pitchFamily="2" charset="0"/>
                <a:ea typeface="Roboto Mono" pitchFamily="2" charset="0"/>
              </a:rPr>
              <a:t>&gt;&gt;</a:t>
            </a:r>
          </a:p>
        </p:txBody>
      </p:sp>
      <p:sp>
        <p:nvSpPr>
          <p:cNvPr id="52" name="Rectangle 51">
            <a:extLst>
              <a:ext uri="{FF2B5EF4-FFF2-40B4-BE49-F238E27FC236}">
                <a16:creationId xmlns:a16="http://schemas.microsoft.com/office/drawing/2014/main" id="{719A958E-72AC-A64B-A662-8C4BCC538465}"/>
              </a:ext>
            </a:extLst>
          </p:cNvPr>
          <p:cNvSpPr/>
          <p:nvPr/>
        </p:nvSpPr>
        <p:spPr>
          <a:xfrm>
            <a:off x="3210192" y="4427770"/>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385765AA-684E-BB4B-ABFE-B9DC9156886B}"/>
              </a:ext>
            </a:extLst>
          </p:cNvPr>
          <p:cNvSpPr/>
          <p:nvPr/>
        </p:nvSpPr>
        <p:spPr>
          <a:xfrm>
            <a:off x="3201008" y="5829630"/>
            <a:ext cx="1126831" cy="317333"/>
          </a:xfrm>
          <a:prstGeom prst="roundRect">
            <a:avLst>
              <a:gd name="adj" fmla="val 350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datatypeProperty</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epsgCode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54" name="Elbow Connector 53">
            <a:extLst>
              <a:ext uri="{FF2B5EF4-FFF2-40B4-BE49-F238E27FC236}">
                <a16:creationId xmlns:a16="http://schemas.microsoft.com/office/drawing/2014/main" id="{185E2DE3-76A8-F440-9864-CEE641F58634}"/>
              </a:ext>
            </a:extLst>
          </p:cNvPr>
          <p:cNvCxnSpPr>
            <a:cxnSpLocks/>
            <a:stCxn id="53" idx="0"/>
            <a:endCxn id="5" idx="2"/>
          </p:cNvCxnSpPr>
          <p:nvPr/>
        </p:nvCxnSpPr>
        <p:spPr>
          <a:xfrm rot="5400000" flipH="1" flipV="1">
            <a:off x="3595203" y="5660409"/>
            <a:ext cx="338443" cy="1"/>
          </a:xfrm>
          <a:prstGeom prst="bentConnector3">
            <a:avLst>
              <a:gd name="adj1" fmla="val 50000"/>
            </a:avLst>
          </a:prstGeom>
          <a:ln>
            <a:solidFill>
              <a:schemeClr val="tx1">
                <a:lumMod val="85000"/>
                <a:lumOff val="15000"/>
              </a:schemeClr>
            </a:solidFill>
            <a:prstDash val="solid"/>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C0D1F6-A0AD-4541-BD35-54F0B76C69FF}"/>
              </a:ext>
            </a:extLst>
          </p:cNvPr>
          <p:cNvSpPr/>
          <p:nvPr/>
        </p:nvSpPr>
        <p:spPr>
          <a:xfrm>
            <a:off x="1794360" y="4569849"/>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EpsgParameter1</a:t>
            </a:r>
          </a:p>
        </p:txBody>
      </p:sp>
      <p:sp>
        <p:nvSpPr>
          <p:cNvPr id="57" name="Rounded Rectangle 56">
            <a:extLst>
              <a:ext uri="{FF2B5EF4-FFF2-40B4-BE49-F238E27FC236}">
                <a16:creationId xmlns:a16="http://schemas.microsoft.com/office/drawing/2014/main" id="{5FE3A45B-8C36-5342-9EAD-0310307CAEA6}"/>
              </a:ext>
            </a:extLst>
          </p:cNvPr>
          <p:cNvSpPr/>
          <p:nvPr/>
        </p:nvSpPr>
        <p:spPr>
          <a:xfrm>
            <a:off x="1019686" y="4768197"/>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EpsgParameter2</a:t>
            </a:r>
          </a:p>
        </p:txBody>
      </p:sp>
      <p:sp>
        <p:nvSpPr>
          <p:cNvPr id="60" name="Rounded Rectangle 59">
            <a:extLst>
              <a:ext uri="{FF2B5EF4-FFF2-40B4-BE49-F238E27FC236}">
                <a16:creationId xmlns:a16="http://schemas.microsoft.com/office/drawing/2014/main" id="{5C1446F3-D73F-894C-8BF1-2628591762A6}"/>
              </a:ext>
            </a:extLst>
          </p:cNvPr>
          <p:cNvSpPr/>
          <p:nvPr/>
        </p:nvSpPr>
        <p:spPr>
          <a:xfrm>
            <a:off x="1794360" y="4965119"/>
            <a:ext cx="732893"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EpsgParameter3</a:t>
            </a:r>
          </a:p>
        </p:txBody>
      </p:sp>
      <p:sp>
        <p:nvSpPr>
          <p:cNvPr id="61" name="Rounded Rectangle 60">
            <a:extLst>
              <a:ext uri="{FF2B5EF4-FFF2-40B4-BE49-F238E27FC236}">
                <a16:creationId xmlns:a16="http://schemas.microsoft.com/office/drawing/2014/main" id="{83210FE0-5274-114F-95F8-69C2C07E3E4C}"/>
              </a:ext>
            </a:extLst>
          </p:cNvPr>
          <p:cNvSpPr/>
          <p:nvPr/>
        </p:nvSpPr>
        <p:spPr>
          <a:xfrm>
            <a:off x="1019686" y="5142912"/>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EpsgParameter4</a:t>
            </a:r>
          </a:p>
        </p:txBody>
      </p:sp>
      <p:cxnSp>
        <p:nvCxnSpPr>
          <p:cNvPr id="64" name="Elbow Connector 63">
            <a:extLst>
              <a:ext uri="{FF2B5EF4-FFF2-40B4-BE49-F238E27FC236}">
                <a16:creationId xmlns:a16="http://schemas.microsoft.com/office/drawing/2014/main" id="{C977A3B8-ADF5-CF4E-8516-CAFC24631BDB}"/>
              </a:ext>
            </a:extLst>
          </p:cNvPr>
          <p:cNvCxnSpPr>
            <a:cxnSpLocks/>
            <a:stCxn id="57" idx="3"/>
            <a:endCxn id="5" idx="1"/>
          </p:cNvCxnSpPr>
          <p:nvPr/>
        </p:nvCxnSpPr>
        <p:spPr>
          <a:xfrm>
            <a:off x="1752579" y="4894354"/>
            <a:ext cx="1448430" cy="160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F430F5-F282-1E48-B40B-110DEC9D18B9}"/>
              </a:ext>
            </a:extLst>
          </p:cNvPr>
          <p:cNvSpPr/>
          <p:nvPr/>
        </p:nvSpPr>
        <p:spPr>
          <a:xfrm>
            <a:off x="3195953" y="4660479"/>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937FB92-7C11-8043-AFCD-D9C157C253E2}"/>
              </a:ext>
            </a:extLst>
          </p:cNvPr>
          <p:cNvSpPr/>
          <p:nvPr/>
        </p:nvSpPr>
        <p:spPr>
          <a:xfrm>
            <a:off x="3205013" y="505507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924FE3A-A301-E148-A185-1AF6F7DFE649}"/>
              </a:ext>
            </a:extLst>
          </p:cNvPr>
          <p:cNvSpPr/>
          <p:nvPr/>
        </p:nvSpPr>
        <p:spPr>
          <a:xfrm>
            <a:off x="3204190" y="523218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lbow Connector 69">
            <a:extLst>
              <a:ext uri="{FF2B5EF4-FFF2-40B4-BE49-F238E27FC236}">
                <a16:creationId xmlns:a16="http://schemas.microsoft.com/office/drawing/2014/main" id="{588012FD-2707-8546-BF6E-8ABE6EDEA103}"/>
              </a:ext>
            </a:extLst>
          </p:cNvPr>
          <p:cNvCxnSpPr>
            <a:cxnSpLocks/>
            <a:stCxn id="56" idx="3"/>
            <a:endCxn id="65" idx="1"/>
          </p:cNvCxnSpPr>
          <p:nvPr/>
        </p:nvCxnSpPr>
        <p:spPr>
          <a:xfrm flipV="1">
            <a:off x="2527253" y="4695078"/>
            <a:ext cx="668700" cy="928"/>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CF17204-7240-A742-A5CB-C53BF09AC7EE}"/>
              </a:ext>
            </a:extLst>
          </p:cNvPr>
          <p:cNvCxnSpPr>
            <a:cxnSpLocks/>
            <a:stCxn id="60" idx="3"/>
            <a:endCxn id="66" idx="1"/>
          </p:cNvCxnSpPr>
          <p:nvPr/>
        </p:nvCxnSpPr>
        <p:spPr>
          <a:xfrm flipV="1">
            <a:off x="2527253" y="5089675"/>
            <a:ext cx="677760" cy="160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EFED07-4980-D449-A459-36EE1E24674E}"/>
              </a:ext>
            </a:extLst>
          </p:cNvPr>
          <p:cNvCxnSpPr>
            <a:cxnSpLocks/>
            <a:stCxn id="61" idx="3"/>
            <a:endCxn id="67" idx="1"/>
          </p:cNvCxnSpPr>
          <p:nvPr/>
        </p:nvCxnSpPr>
        <p:spPr>
          <a:xfrm flipV="1">
            <a:off x="1752579" y="5266785"/>
            <a:ext cx="1451611" cy="2284"/>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1FEF45-D5A5-4146-BDFB-80E1BACAE897}"/>
              </a:ext>
            </a:extLst>
          </p:cNvPr>
          <p:cNvSpPr txBox="1"/>
          <p:nvPr/>
        </p:nvSpPr>
        <p:spPr>
          <a:xfrm>
            <a:off x="2452857" y="4556328"/>
            <a:ext cx="82002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79" name="TextBox 78">
            <a:extLst>
              <a:ext uri="{FF2B5EF4-FFF2-40B4-BE49-F238E27FC236}">
                <a16:creationId xmlns:a16="http://schemas.microsoft.com/office/drawing/2014/main" id="{E45B52C7-3AEB-F945-B99B-5700AA83751F}"/>
              </a:ext>
            </a:extLst>
          </p:cNvPr>
          <p:cNvSpPr txBox="1"/>
          <p:nvPr/>
        </p:nvSpPr>
        <p:spPr>
          <a:xfrm>
            <a:off x="2450439" y="474799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0" name="TextBox 79">
            <a:extLst>
              <a:ext uri="{FF2B5EF4-FFF2-40B4-BE49-F238E27FC236}">
                <a16:creationId xmlns:a16="http://schemas.microsoft.com/office/drawing/2014/main" id="{C2B0A33F-33C9-1443-8FE6-47F8EF4A9FCE}"/>
              </a:ext>
            </a:extLst>
          </p:cNvPr>
          <p:cNvSpPr txBox="1"/>
          <p:nvPr/>
        </p:nvSpPr>
        <p:spPr>
          <a:xfrm>
            <a:off x="2460265" y="495516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1" name="TextBox 80">
            <a:extLst>
              <a:ext uri="{FF2B5EF4-FFF2-40B4-BE49-F238E27FC236}">
                <a16:creationId xmlns:a16="http://schemas.microsoft.com/office/drawing/2014/main" id="{615DD83A-DB61-1A48-A3AE-2571582F6B19}"/>
              </a:ext>
            </a:extLst>
          </p:cNvPr>
          <p:cNvSpPr txBox="1"/>
          <p:nvPr/>
        </p:nvSpPr>
        <p:spPr>
          <a:xfrm>
            <a:off x="2460205" y="5132673"/>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2" name="TextBox 81">
            <a:extLst>
              <a:ext uri="{FF2B5EF4-FFF2-40B4-BE49-F238E27FC236}">
                <a16:creationId xmlns:a16="http://schemas.microsoft.com/office/drawing/2014/main" id="{CDBF797B-53E1-F74E-AA8B-94152A907949}"/>
              </a:ext>
            </a:extLst>
          </p:cNvPr>
          <p:cNvSpPr txBox="1"/>
          <p:nvPr/>
        </p:nvSpPr>
        <p:spPr>
          <a:xfrm>
            <a:off x="5129651" y="2581814"/>
            <a:ext cx="7007046" cy="3139321"/>
          </a:xfrm>
          <a:prstGeom prst="rect">
            <a:avLst/>
          </a:prstGeom>
          <a:noFill/>
        </p:spPr>
        <p:txBody>
          <a:bodyPr wrap="none" rtlCol="0">
            <a:spAutoFit/>
          </a:bodyPr>
          <a:lstStyle/>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ies</a:t>
            </a:r>
            <a:r>
              <a:rPr lang="en-GB" sz="900" dirty="0">
                <a:latin typeface="Roboto Mono" pitchFamily="2" charset="0"/>
                <a:ea typeface="Roboto Mono" pitchFamily="2" charset="0"/>
              </a:rPr>
              <a:t>: 		&lt;http://</a:t>
            </a:r>
            <a:r>
              <a:rPr lang="en-GB" sz="900" dirty="0" err="1">
                <a:latin typeface="Roboto Mono" pitchFamily="2" charset="0"/>
                <a:ea typeface="Roboto Mono" pitchFamily="2" charset="0"/>
              </a:rPr>
              <a:t>ies.data.gov.uk</a:t>
            </a:r>
            <a:r>
              <a:rPr lang="en-GB" sz="900" dirty="0">
                <a:latin typeface="Roboto Mono" pitchFamily="2" charset="0"/>
                <a:ea typeface="Roboto Mono" pitchFamily="2" charset="0"/>
              </a:rPr>
              <a:t>/ontology/ies4#&gt;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 		&lt;http://www.w3.org/1999/02/22-rdf-syntax-ns#&gt;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rdfs</a:t>
            </a:r>
            <a:r>
              <a:rPr lang="en-GB" sz="900" dirty="0">
                <a:latin typeface="Roboto Mono" pitchFamily="2" charset="0"/>
                <a:ea typeface="Roboto Mono" pitchFamily="2" charset="0"/>
              </a:rPr>
              <a:t>: 		&lt;http://www.w3.org/2000/01/</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-schema#&gt; .</a:t>
            </a:r>
          </a:p>
          <a:p>
            <a:endParaRPr lang="en-GB" sz="900" dirty="0">
              <a:latin typeface="Roboto Mono" pitchFamily="2" charset="0"/>
              <a:ea typeface="Roboto Mono" pitchFamily="2" charset="0"/>
            </a:endParaRPr>
          </a:p>
          <a:p>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ies:LocationTransponder</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ies:GeoIdentity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owl:datatypeProperty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rdfs:subPropertyOf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ies:attribute</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rdfs:domain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p:txBody>
      </p:sp>
    </p:spTree>
    <p:extLst>
      <p:ext uri="{BB962C8B-B14F-4D97-AF65-F5344CB8AC3E}">
        <p14:creationId xmlns:p14="http://schemas.microsoft.com/office/powerpoint/2010/main" val="120790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29582</TotalTime>
  <Words>7426</Words>
  <Application>Microsoft Macintosh PowerPoint</Application>
  <PresentationFormat>Widescreen</PresentationFormat>
  <Paragraphs>1020</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Roboto Thin</vt:lpstr>
      <vt:lpstr>Calibri</vt:lpstr>
      <vt:lpstr>Roboto Mono</vt:lpstr>
      <vt:lpstr>Arial</vt:lpstr>
      <vt:lpstr>Consolas</vt:lpstr>
      <vt:lpstr>Calibri Light</vt:lpstr>
      <vt:lpstr>Roboto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 Extensions: GeoLocation Observation</dc:title>
  <dc:creator>Ian Bailey</dc:creator>
  <cp:lastModifiedBy>Ian Bailey</cp:lastModifiedBy>
  <cp:revision>108</cp:revision>
  <dcterms:created xsi:type="dcterms:W3CDTF">2021-01-06T13:24:30Z</dcterms:created>
  <dcterms:modified xsi:type="dcterms:W3CDTF">2021-12-07T11:33:00Z</dcterms:modified>
</cp:coreProperties>
</file>